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3.xml" ContentType="application/vnd.openxmlformats-officedocument.themeOverride+xml"/>
  <Override PartName="/ppt/drawings/drawing1.xml" ContentType="application/vnd.openxmlformats-officedocument.drawingml.chartshapes+xml"/>
  <Override PartName="/ppt/notesSlides/notesSlide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5.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6.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7.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8.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9.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handoutMasterIdLst>
    <p:handoutMasterId r:id="rId34"/>
  </p:handoutMasterIdLst>
  <p:sldIdLst>
    <p:sldId id="303" r:id="rId2"/>
    <p:sldId id="283" r:id="rId3"/>
    <p:sldId id="305" r:id="rId4"/>
    <p:sldId id="312" r:id="rId5"/>
    <p:sldId id="293" r:id="rId6"/>
    <p:sldId id="338" r:id="rId7"/>
    <p:sldId id="339" r:id="rId8"/>
    <p:sldId id="316" r:id="rId9"/>
    <p:sldId id="333" r:id="rId10"/>
    <p:sldId id="328" r:id="rId11"/>
    <p:sldId id="319" r:id="rId12"/>
    <p:sldId id="320" r:id="rId13"/>
    <p:sldId id="321" r:id="rId14"/>
    <p:sldId id="329" r:id="rId15"/>
    <p:sldId id="341" r:id="rId16"/>
    <p:sldId id="298" r:id="rId17"/>
    <p:sldId id="301" r:id="rId18"/>
    <p:sldId id="337" r:id="rId19"/>
    <p:sldId id="346" r:id="rId20"/>
    <p:sldId id="299" r:id="rId21"/>
    <p:sldId id="347" r:id="rId22"/>
    <p:sldId id="343" r:id="rId23"/>
    <p:sldId id="345" r:id="rId24"/>
    <p:sldId id="344" r:id="rId25"/>
    <p:sldId id="348" r:id="rId26"/>
    <p:sldId id="349" r:id="rId27"/>
    <p:sldId id="330" r:id="rId28"/>
    <p:sldId id="280" r:id="rId29"/>
    <p:sldId id="281" r:id="rId30"/>
    <p:sldId id="284" r:id="rId31"/>
    <p:sldId id="304" r:id="rId32"/>
  </p:sldIdLst>
  <p:sldSz cx="9144000" cy="6858000" type="screen4x3"/>
  <p:notesSz cx="6799263" cy="9929813"/>
  <p:defaultTex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iba Koņečnija" initials="BK" lastIdx="1" clrIdx="0">
    <p:extLst>
      <p:ext uri="{19B8F6BF-5375-455C-9EA6-DF929625EA0E}">
        <p15:presenceInfo xmlns:p15="http://schemas.microsoft.com/office/powerpoint/2012/main" userId="S-1-5-21-1078081533-1682526488-1202660629-82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C2A7"/>
    <a:srgbClr val="408A78"/>
    <a:srgbClr val="856855"/>
    <a:srgbClr val="DCA03F"/>
    <a:srgbClr val="B87595"/>
    <a:srgbClr val="1E4D67"/>
    <a:srgbClr val="32D12F"/>
    <a:srgbClr val="34D4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395" autoAdjust="0"/>
  </p:normalViewPr>
  <p:slideViewPr>
    <p:cSldViewPr snapToGrid="0" snapToObjects="1">
      <p:cViewPr varScale="1">
        <p:scale>
          <a:sx n="87" d="100"/>
          <a:sy n="87" d="100"/>
        </p:scale>
        <p:origin x="149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darblapa.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darblapa5.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darblapa6.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darblapa7.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darblapa1.xlsx"/></Relationships>
</file>

<file path=ppt/charts/_rels/chart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6.xml"/><Relationship Id="rId1" Type="http://schemas.microsoft.com/office/2011/relationships/chartStyle" Target="style6.xml"/><Relationship Id="rId5" Type="http://schemas.openxmlformats.org/officeDocument/2006/relationships/chartUserShapes" Target="../drawings/drawing1.xml"/><Relationship Id="rId4" Type="http://schemas.openxmlformats.org/officeDocument/2006/relationships/oleObject" Target="../embeddings/oleObject2.bin"/></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darblapa2.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darblapa3.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darblapa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8529276035428369E-2"/>
          <c:y val="2.862361200069008E-2"/>
          <c:w val="0.8970461528977397"/>
          <c:h val="0.8419671482128932"/>
        </c:manualLayout>
      </c:layout>
      <c:areaChart>
        <c:grouping val="standard"/>
        <c:varyColors val="0"/>
        <c:ser>
          <c:idx val="0"/>
          <c:order val="0"/>
          <c:tx>
            <c:strRef>
              <c:f>Lapa1!$C$5</c:f>
              <c:strCache>
                <c:ptCount val="1"/>
                <c:pt idx="0">
                  <c:v>Izmantotā lauksaimniecībā izmantojamā zeme (CSP)</c:v>
                </c:pt>
              </c:strCache>
            </c:strRef>
          </c:tx>
          <c:spPr>
            <a:solidFill>
              <a:sysClr val="window" lastClr="FFFFFF">
                <a:lumMod val="85000"/>
              </a:sysClr>
            </a:solidFill>
            <a:ln>
              <a:noFill/>
            </a:ln>
            <a:effectLst/>
          </c:spPr>
          <c:cat>
            <c:strRef>
              <c:f>Lapa1!$D$4:$Q$4</c:f>
              <c:strCache>
                <c:ptCount val="14"/>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strCache>
            </c:strRef>
          </c:cat>
          <c:val>
            <c:numRef>
              <c:f>Lapa1!$D$5:$Q$5</c:f>
              <c:numCache>
                <c:formatCode>0.0</c:formatCode>
                <c:ptCount val="14"/>
                <c:pt idx="0">
                  <c:v>1642.1</c:v>
                </c:pt>
                <c:pt idx="1">
                  <c:v>1733.7</c:v>
                </c:pt>
                <c:pt idx="2">
                  <c:v>1855.3</c:v>
                </c:pt>
                <c:pt idx="3">
                  <c:v>1839.2</c:v>
                </c:pt>
                <c:pt idx="4">
                  <c:v>1825.1</c:v>
                </c:pt>
                <c:pt idx="5">
                  <c:v>1833</c:v>
                </c:pt>
                <c:pt idx="6">
                  <c:v>1805.5</c:v>
                </c:pt>
                <c:pt idx="7">
                  <c:v>1815.9</c:v>
                </c:pt>
                <c:pt idx="8">
                  <c:v>1840.9</c:v>
                </c:pt>
                <c:pt idx="9">
                  <c:v>1877.7</c:v>
                </c:pt>
                <c:pt idx="10">
                  <c:v>1872.5</c:v>
                </c:pt>
                <c:pt idx="11">
                  <c:v>1884.8</c:v>
                </c:pt>
                <c:pt idx="12">
                  <c:v>1930.6</c:v>
                </c:pt>
                <c:pt idx="13">
                  <c:v>1932.2</c:v>
                </c:pt>
              </c:numCache>
            </c:numRef>
          </c:val>
          <c:extLst>
            <c:ext xmlns:c16="http://schemas.microsoft.com/office/drawing/2014/chart" uri="{C3380CC4-5D6E-409C-BE32-E72D297353CC}">
              <c16:uniqueId val="{00000000-390F-4F21-A43B-92BC5567D9EC}"/>
            </c:ext>
          </c:extLst>
        </c:ser>
        <c:ser>
          <c:idx val="1"/>
          <c:order val="1"/>
          <c:tx>
            <c:strRef>
              <c:f>Lapa1!$B$7</c:f>
              <c:strCache>
                <c:ptCount val="1"/>
                <c:pt idx="0">
                  <c:v>Apstiprinātā VPM platība (LAD)</c:v>
                </c:pt>
              </c:strCache>
            </c:strRef>
          </c:tx>
          <c:spPr>
            <a:solidFill>
              <a:srgbClr val="FFC000"/>
            </a:solidFill>
            <a:ln>
              <a:noFill/>
            </a:ln>
            <a:effectLst/>
          </c:spPr>
          <c:cat>
            <c:strRef>
              <c:f>Lapa1!$D$4:$Q$4</c:f>
              <c:strCache>
                <c:ptCount val="14"/>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strCache>
            </c:strRef>
          </c:cat>
          <c:val>
            <c:numRef>
              <c:f>Lapa1!$D$7:$Q$7</c:f>
              <c:numCache>
                <c:formatCode>0.0</c:formatCode>
                <c:ptCount val="14"/>
                <c:pt idx="0">
                  <c:v>1394.2556300000001</c:v>
                </c:pt>
                <c:pt idx="1">
                  <c:v>1540.2283100000002</c:v>
                </c:pt>
                <c:pt idx="2">
                  <c:v>1598.5904500000001</c:v>
                </c:pt>
                <c:pt idx="3">
                  <c:v>1602.0556199999999</c:v>
                </c:pt>
                <c:pt idx="4">
                  <c:v>1571.3620000000003</c:v>
                </c:pt>
                <c:pt idx="5">
                  <c:v>1571.6509700000001</c:v>
                </c:pt>
                <c:pt idx="6">
                  <c:v>1583.57845</c:v>
                </c:pt>
                <c:pt idx="7">
                  <c:v>1607.2196299999998</c:v>
                </c:pt>
                <c:pt idx="8">
                  <c:v>1620.9683700000003</c:v>
                </c:pt>
                <c:pt idx="9">
                  <c:v>1618.498</c:v>
                </c:pt>
                <c:pt idx="10">
                  <c:v>1634.0774199999998</c:v>
                </c:pt>
                <c:pt idx="11">
                  <c:v>1621.2443699999692</c:v>
                </c:pt>
                <c:pt idx="12">
                  <c:v>1655.6297199999999</c:v>
                </c:pt>
                <c:pt idx="13">
                  <c:v>1677.2355099999838</c:v>
                </c:pt>
              </c:numCache>
            </c:numRef>
          </c:val>
          <c:extLst>
            <c:ext xmlns:c16="http://schemas.microsoft.com/office/drawing/2014/chart" uri="{C3380CC4-5D6E-409C-BE32-E72D297353CC}">
              <c16:uniqueId val="{00000001-390F-4F21-A43B-92BC5567D9EC}"/>
            </c:ext>
          </c:extLst>
        </c:ser>
        <c:ser>
          <c:idx val="2"/>
          <c:order val="2"/>
          <c:tx>
            <c:strRef>
              <c:f>Lapa1!$B$8</c:f>
              <c:strCache>
                <c:ptCount val="1"/>
                <c:pt idx="0">
                  <c:v>Bioloģiskajā lauksaimniecībā sertificētās platības (ZM)</c:v>
                </c:pt>
              </c:strCache>
            </c:strRef>
          </c:tx>
          <c:spPr>
            <a:solidFill>
              <a:srgbClr val="00B050"/>
            </a:solidFill>
            <a:ln>
              <a:solidFill>
                <a:srgbClr val="00B050"/>
              </a:solidFill>
            </a:ln>
            <a:effectLst/>
          </c:spPr>
          <c:val>
            <c:numRef>
              <c:f>Lapa1!$D$8:$Q$8</c:f>
              <c:numCache>
                <c:formatCode>0.0</c:formatCode>
                <c:ptCount val="14"/>
                <c:pt idx="0">
                  <c:v>43.9</c:v>
                </c:pt>
                <c:pt idx="1">
                  <c:v>104.2</c:v>
                </c:pt>
                <c:pt idx="2">
                  <c:v>150</c:v>
                </c:pt>
                <c:pt idx="3">
                  <c:v>151.5</c:v>
                </c:pt>
                <c:pt idx="4">
                  <c:v>161.69999999999999</c:v>
                </c:pt>
                <c:pt idx="5">
                  <c:v>161.19999999999999</c:v>
                </c:pt>
                <c:pt idx="6">
                  <c:v>166.3</c:v>
                </c:pt>
                <c:pt idx="7">
                  <c:v>184.1</c:v>
                </c:pt>
                <c:pt idx="8">
                  <c:v>195.65</c:v>
                </c:pt>
                <c:pt idx="9">
                  <c:v>200.43</c:v>
                </c:pt>
                <c:pt idx="10">
                  <c:v>207.6</c:v>
                </c:pt>
                <c:pt idx="11">
                  <c:v>237.46</c:v>
                </c:pt>
                <c:pt idx="12">
                  <c:v>270.72515499999997</c:v>
                </c:pt>
                <c:pt idx="13">
                  <c:v>328.60984999999999</c:v>
                </c:pt>
              </c:numCache>
            </c:numRef>
          </c:val>
          <c:extLst>
            <c:ext xmlns:c16="http://schemas.microsoft.com/office/drawing/2014/chart" uri="{C3380CC4-5D6E-409C-BE32-E72D297353CC}">
              <c16:uniqueId val="{00000002-390F-4F21-A43B-92BC5567D9EC}"/>
            </c:ext>
          </c:extLst>
        </c:ser>
        <c:ser>
          <c:idx val="3"/>
          <c:order val="3"/>
          <c:tx>
            <c:strRef>
              <c:f>Lapa1!$B$9</c:f>
              <c:strCache>
                <c:ptCount val="1"/>
                <c:pt idx="0">
                  <c:v>Neapstrādātas platības (LAD)</c:v>
                </c:pt>
              </c:strCache>
            </c:strRef>
          </c:tx>
          <c:spPr>
            <a:solidFill>
              <a:srgbClr val="44546A">
                <a:lumMod val="60000"/>
                <a:lumOff val="40000"/>
              </a:srgbClr>
            </a:solidFill>
            <a:ln>
              <a:noFill/>
            </a:ln>
            <a:effectLst/>
          </c:spPr>
          <c:val>
            <c:numRef>
              <c:f>Lapa1!$D$9:$Q$9</c:f>
              <c:numCache>
                <c:formatCode>General</c:formatCode>
                <c:ptCount val="14"/>
                <c:pt idx="6">
                  <c:v>-314.04665</c:v>
                </c:pt>
                <c:pt idx="7">
                  <c:v>-302.81599999999997</c:v>
                </c:pt>
                <c:pt idx="8">
                  <c:v>-266.315</c:v>
                </c:pt>
                <c:pt idx="9">
                  <c:v>-308.29700000000003</c:v>
                </c:pt>
                <c:pt idx="10">
                  <c:v>-317.90100000000001</c:v>
                </c:pt>
                <c:pt idx="11">
                  <c:v>-297.05599999999998</c:v>
                </c:pt>
                <c:pt idx="12">
                  <c:v>-292.60899999999998</c:v>
                </c:pt>
                <c:pt idx="13">
                  <c:v>-270.39699999999999</c:v>
                </c:pt>
              </c:numCache>
            </c:numRef>
          </c:val>
          <c:extLst>
            <c:ext xmlns:c16="http://schemas.microsoft.com/office/drawing/2014/chart" uri="{C3380CC4-5D6E-409C-BE32-E72D297353CC}">
              <c16:uniqueId val="{00000003-390F-4F21-A43B-92BC5567D9EC}"/>
            </c:ext>
          </c:extLst>
        </c:ser>
        <c:dLbls>
          <c:showLegendKey val="0"/>
          <c:showVal val="0"/>
          <c:showCatName val="0"/>
          <c:showSerName val="0"/>
          <c:showPercent val="0"/>
          <c:showBubbleSize val="0"/>
        </c:dLbls>
        <c:axId val="753899096"/>
        <c:axId val="753892536"/>
      </c:areaChart>
      <c:catAx>
        <c:axId val="75389909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lv-LV"/>
          </a:p>
        </c:txPr>
        <c:crossAx val="753892536"/>
        <c:crosses val="autoZero"/>
        <c:auto val="1"/>
        <c:lblAlgn val="ctr"/>
        <c:lblOffset val="100"/>
        <c:noMultiLvlLbl val="0"/>
      </c:catAx>
      <c:valAx>
        <c:axId val="753892536"/>
        <c:scaling>
          <c:orientation val="minMax"/>
          <c:max val="2000"/>
        </c:scaling>
        <c:delete val="1"/>
        <c:axPos val="l"/>
        <c:majorGridlines>
          <c:spPr>
            <a:ln w="9525" cap="flat" cmpd="sng" algn="ctr">
              <a:solidFill>
                <a:schemeClr val="tx1">
                  <a:lumMod val="15000"/>
                  <a:lumOff val="85000"/>
                </a:schemeClr>
              </a:solidFill>
              <a:prstDash val="dash"/>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r>
                  <a:rPr lang="lv-LV"/>
                  <a:t>Tūkst. ha</a:t>
                </a:r>
              </a:p>
            </c:rich>
          </c:tx>
          <c:layout>
            <c:manualLayout>
              <c:xMode val="edge"/>
              <c:yMode val="edge"/>
              <c:x val="1.1811070747458792E-3"/>
              <c:y val="0.42591515052901957"/>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lv-LV"/>
            </a:p>
          </c:txPr>
        </c:title>
        <c:numFmt formatCode="0" sourceLinked="0"/>
        <c:majorTickMark val="none"/>
        <c:minorTickMark val="none"/>
        <c:tickLblPos val="nextTo"/>
        <c:crossAx val="753899096"/>
        <c:crosses val="autoZero"/>
        <c:crossBetween val="midCat"/>
      </c:valAx>
      <c:spPr>
        <a:noFill/>
        <a:ln>
          <a:noFill/>
        </a:ln>
        <a:effectLst/>
      </c:spPr>
    </c:plotArea>
    <c:plotVisOnly val="1"/>
    <c:dispBlanksAs val="gap"/>
    <c:showDLblsOverMax val="0"/>
  </c:chart>
  <c:spPr>
    <a:noFill/>
    <a:ln>
      <a:noFill/>
    </a:ln>
    <a:effectLst/>
  </c:spPr>
  <c:txPr>
    <a:bodyPr/>
    <a:lstStyle/>
    <a:p>
      <a:pPr>
        <a:defRPr sz="1200">
          <a:latin typeface="Calibri Light" panose="020F0302020204030204" pitchFamily="34" charset="0"/>
          <a:cs typeface="Calibri Light" panose="020F0302020204030204" pitchFamily="34" charset="0"/>
        </a:defRPr>
      </a:pPr>
      <a:endParaRPr lang="lv-LV"/>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9481308522201249E-2"/>
          <c:y val="3.4664067163584229E-2"/>
          <c:w val="0.67915447286682351"/>
          <c:h val="0.8754315279334427"/>
        </c:manualLayout>
      </c:layout>
      <c:lineChart>
        <c:grouping val="standard"/>
        <c:varyColors val="0"/>
        <c:ser>
          <c:idx val="3"/>
          <c:order val="1"/>
          <c:tx>
            <c:strRef>
              <c:f>'1. Ienākumi'!$AG$38</c:f>
              <c:strCache>
                <c:ptCount val="1"/>
                <c:pt idx="0">
                  <c:v>Graudu iepirkuma cena, eur/kg</c:v>
                </c:pt>
              </c:strCache>
            </c:strRef>
          </c:tx>
          <c:spPr>
            <a:ln w="28575" cap="rnd">
              <a:solidFill>
                <a:srgbClr val="0070C0"/>
              </a:solidFill>
              <a:round/>
            </a:ln>
            <a:effectLst/>
          </c:spPr>
          <c:marker>
            <c:symbol val="circle"/>
            <c:size val="5"/>
            <c:spPr>
              <a:solidFill>
                <a:srgbClr val="0070C0"/>
              </a:solidFill>
              <a:ln w="9525">
                <a:solidFill>
                  <a:sysClr val="window" lastClr="FFFFFF"/>
                </a:solidFill>
              </a:ln>
              <a:effectLst/>
            </c:spPr>
          </c:marker>
          <c:dLbls>
            <c:dLbl>
              <c:idx val="0"/>
              <c:layout>
                <c:manualLayout>
                  <c:x val="-5.0083492050647681E-2"/>
                  <c:y val="-4.781712436274445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5AC-4B84-82A2-55301BBC1F51}"/>
                </c:ext>
              </c:extLst>
            </c:dLbl>
            <c:dLbl>
              <c:idx val="1"/>
              <c:layout>
                <c:manualLayout>
                  <c:x val="-2.1536853136408976E-2"/>
                  <c:y val="-4.22505208280826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5AC-4B84-82A2-55301BBC1F51}"/>
                </c:ext>
              </c:extLst>
            </c:dLbl>
            <c:dLbl>
              <c:idx val="2"/>
              <c:layout>
                <c:manualLayout>
                  <c:x val="-5.6427189587145203E-2"/>
                  <c:y val="5.23817392611670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5AC-4B84-82A2-55301BBC1F51}"/>
                </c:ext>
              </c:extLst>
            </c:dLbl>
            <c:dLbl>
              <c:idx val="3"/>
              <c:layout>
                <c:manualLayout>
                  <c:x val="-7.8630130964886386E-2"/>
                  <c:y val="-4.22505208280827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5AC-4B84-82A2-55301BBC1F51}"/>
                </c:ext>
              </c:extLst>
            </c:dLbl>
            <c:dLbl>
              <c:idx val="4"/>
              <c:layout>
                <c:manualLayout>
                  <c:x val="-6.9114584660140158E-2"/>
                  <c:y val="-4.781712436274445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5AC-4B84-82A2-55301BBC1F51}"/>
                </c:ext>
              </c:extLst>
            </c:dLbl>
            <c:dLbl>
              <c:idx val="5"/>
              <c:layout>
                <c:manualLayout>
                  <c:x val="-5.6427189587145168E-2"/>
                  <c:y val="-4.22505208280826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5AC-4B84-82A2-55301BBC1F51}"/>
                </c:ext>
              </c:extLst>
            </c:dLbl>
            <c:dLbl>
              <c:idx val="6"/>
              <c:layout>
                <c:manualLayout>
                  <c:x val="-1.8365004368160232E-2"/>
                  <c:y val="-3.66839172934209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5AC-4B84-82A2-55301BBC1F51}"/>
                </c:ext>
              </c:extLst>
            </c:dLbl>
            <c:dLbl>
              <c:idx val="7"/>
              <c:layout>
                <c:manualLayout>
                  <c:x val="-3.1052399441155211E-2"/>
                  <c:y val="-4.78171243627444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5AC-4B84-82A2-55301BBC1F51}"/>
                </c:ext>
              </c:extLst>
            </c:dLbl>
            <c:dLbl>
              <c:idx val="8"/>
              <c:layout>
                <c:manualLayout>
                  <c:x val="-2.4708701904657838E-2"/>
                  <c:y val="-5.8950331432067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5AC-4B84-82A2-55301BBC1F51}"/>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0070C0"/>
                    </a:solidFill>
                    <a:latin typeface="Calibri" panose="020F0502020204030204" pitchFamily="34" charset="0"/>
                    <a:ea typeface="+mn-ea"/>
                    <a:cs typeface="Calibri" panose="020F0502020204030204" pitchFamily="34" charset="0"/>
                  </a:defRPr>
                </a:pPr>
                <a:endParaRPr lang="lv-LV"/>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'1. Ienākumi'!$AH$38:$AR$38</c:f>
              <c:numCache>
                <c:formatCode>General</c:formatCode>
                <c:ptCount val="11"/>
                <c:pt idx="0">
                  <c:v>0.17618999999999999</c:v>
                </c:pt>
                <c:pt idx="1">
                  <c:v>0.14237</c:v>
                </c:pt>
                <c:pt idx="2">
                  <c:v>0.10423</c:v>
                </c:pt>
                <c:pt idx="3">
                  <c:v>0.15090999999999999</c:v>
                </c:pt>
                <c:pt idx="4">
                  <c:v>0.19166</c:v>
                </c:pt>
                <c:pt idx="5">
                  <c:v>0.2072</c:v>
                </c:pt>
                <c:pt idx="6">
                  <c:v>0.17730000000000001</c:v>
                </c:pt>
                <c:pt idx="7">
                  <c:v>0.14812999999999998</c:v>
                </c:pt>
                <c:pt idx="8">
                  <c:v>0.14434</c:v>
                </c:pt>
                <c:pt idx="9">
                  <c:v>0.13231000000000001</c:v>
                </c:pt>
                <c:pt idx="10">
                  <c:v>0.14363000000000001</c:v>
                </c:pt>
              </c:numCache>
            </c:numRef>
          </c:val>
          <c:smooth val="0"/>
          <c:extLst>
            <c:ext xmlns:c16="http://schemas.microsoft.com/office/drawing/2014/chart" uri="{C3380CC4-5D6E-409C-BE32-E72D297353CC}">
              <c16:uniqueId val="{00000009-15AC-4B84-82A2-55301BBC1F51}"/>
            </c:ext>
          </c:extLst>
        </c:ser>
        <c:dLbls>
          <c:showLegendKey val="0"/>
          <c:showVal val="0"/>
          <c:showCatName val="0"/>
          <c:showSerName val="0"/>
          <c:showPercent val="0"/>
          <c:showBubbleSize val="0"/>
        </c:dLbls>
        <c:marker val="1"/>
        <c:smooth val="0"/>
        <c:axId val="433872607"/>
        <c:axId val="433853055"/>
      </c:lineChart>
      <c:lineChart>
        <c:grouping val="standard"/>
        <c:varyColors val="0"/>
        <c:ser>
          <c:idx val="2"/>
          <c:order val="0"/>
          <c:spPr>
            <a:ln w="28575" cap="rnd">
              <a:solidFill>
                <a:schemeClr val="bg1">
                  <a:lumMod val="65000"/>
                </a:schemeClr>
              </a:solidFill>
              <a:prstDash val="sysDot"/>
              <a:round/>
            </a:ln>
            <a:effectLst/>
          </c:spPr>
          <c:marker>
            <c:symbol val="none"/>
          </c:marker>
          <c:cat>
            <c:strRef>
              <c:f>'1. Ienākumi'!$AH$2:$AR$2</c:f>
              <c:strCache>
                <c:ptCount val="11"/>
                <c:pt idx="0">
                  <c:v>2007</c:v>
                </c:pt>
                <c:pt idx="1">
                  <c:v>2008</c:v>
                </c:pt>
                <c:pt idx="2">
                  <c:v>2009</c:v>
                </c:pt>
                <c:pt idx="3">
                  <c:v>2010</c:v>
                </c:pt>
                <c:pt idx="4">
                  <c:v>2011</c:v>
                </c:pt>
                <c:pt idx="5">
                  <c:v>2012</c:v>
                </c:pt>
                <c:pt idx="6">
                  <c:v>2013</c:v>
                </c:pt>
                <c:pt idx="7">
                  <c:v>2014</c:v>
                </c:pt>
                <c:pt idx="8">
                  <c:v>2015</c:v>
                </c:pt>
                <c:pt idx="9">
                  <c:v>2016</c:v>
                </c:pt>
                <c:pt idx="10">
                  <c:v>2017</c:v>
                </c:pt>
              </c:strCache>
            </c:strRef>
          </c:cat>
          <c:val>
            <c:numRef>
              <c:f>'1. Ienākumi'!$AH$36:$AP$36</c:f>
              <c:numCache>
                <c:formatCode>_(* #,##0.00_);_(* \(#,##0.00\);_(* "-"??_);_(@_)</c:formatCode>
                <c:ptCount val="9"/>
                <c:pt idx="0">
                  <c:v>1</c:v>
                </c:pt>
                <c:pt idx="1">
                  <c:v>1</c:v>
                </c:pt>
                <c:pt idx="2">
                  <c:v>1</c:v>
                </c:pt>
                <c:pt idx="3">
                  <c:v>1</c:v>
                </c:pt>
                <c:pt idx="4">
                  <c:v>1</c:v>
                </c:pt>
                <c:pt idx="5">
                  <c:v>1</c:v>
                </c:pt>
                <c:pt idx="6">
                  <c:v>1</c:v>
                </c:pt>
                <c:pt idx="7">
                  <c:v>1</c:v>
                </c:pt>
                <c:pt idx="8">
                  <c:v>1</c:v>
                </c:pt>
              </c:numCache>
            </c:numRef>
          </c:val>
          <c:smooth val="0"/>
          <c:extLst>
            <c:ext xmlns:c16="http://schemas.microsoft.com/office/drawing/2014/chart" uri="{C3380CC4-5D6E-409C-BE32-E72D297353CC}">
              <c16:uniqueId val="{0000000A-15AC-4B84-82A2-55301BBC1F51}"/>
            </c:ext>
          </c:extLst>
        </c:ser>
        <c:dLbls>
          <c:showLegendKey val="0"/>
          <c:showVal val="0"/>
          <c:showCatName val="0"/>
          <c:showSerName val="0"/>
          <c:showPercent val="0"/>
          <c:showBubbleSize val="0"/>
        </c:dLbls>
        <c:marker val="1"/>
        <c:smooth val="0"/>
        <c:axId val="433872607"/>
        <c:axId val="433853055"/>
        <c:extLst/>
      </c:lineChart>
      <c:catAx>
        <c:axId val="433872607"/>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33853055"/>
        <c:crosses val="autoZero"/>
        <c:auto val="1"/>
        <c:lblAlgn val="ctr"/>
        <c:lblOffset val="100"/>
        <c:noMultiLvlLbl val="0"/>
      </c:catAx>
      <c:valAx>
        <c:axId val="433853055"/>
        <c:scaling>
          <c:orientation val="minMax"/>
          <c:max val="0.23"/>
          <c:min val="8.0000000000000016E-2"/>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bg1"/>
                </a:solidFill>
                <a:latin typeface="+mn-lt"/>
                <a:ea typeface="+mn-ea"/>
                <a:cs typeface="+mn-cs"/>
              </a:defRPr>
            </a:pPr>
            <a:endParaRPr lang="lv-LV"/>
          </a:p>
        </c:txPr>
        <c:crossAx val="433872607"/>
        <c:crosses val="autoZero"/>
        <c:crossBetween val="between"/>
      </c:valAx>
      <c:spPr>
        <a:noFill/>
        <a:ln>
          <a:noFill/>
        </a:ln>
        <a:effectLst/>
      </c:spPr>
    </c:plotArea>
    <c:legend>
      <c:legendPos val="r"/>
      <c:legendEntry>
        <c:idx val="1"/>
        <c:delete val="1"/>
      </c:legendEntry>
      <c:layout>
        <c:manualLayout>
          <c:xMode val="edge"/>
          <c:yMode val="edge"/>
          <c:x val="0.7484249961939039"/>
          <c:y val="0.41346512399488111"/>
          <c:w val="0.24726317921012764"/>
          <c:h val="0.4375637857969152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lv-LV"/>
        </a:p>
      </c:txPr>
    </c:legend>
    <c:plotVisOnly val="1"/>
    <c:dispBlanksAs val="gap"/>
    <c:showDLblsOverMax val="0"/>
  </c:chart>
  <c:spPr>
    <a:noFill/>
    <a:ln w="9525" cap="flat" cmpd="sng" algn="ctr">
      <a:noFill/>
      <a:round/>
    </a:ln>
    <a:effectLst/>
  </c:spPr>
  <c:txPr>
    <a:bodyPr/>
    <a:lstStyle/>
    <a:p>
      <a:pPr>
        <a:defRPr sz="1800"/>
      </a:pPr>
      <a:endParaRPr lang="lv-LV"/>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920416898349795E-2"/>
          <c:y val="2.9717675699109915E-2"/>
          <c:w val="0.68616757497745984"/>
          <c:h val="0.90760972459351452"/>
        </c:manualLayout>
      </c:layout>
      <c:lineChart>
        <c:grouping val="standard"/>
        <c:varyColors val="0"/>
        <c:ser>
          <c:idx val="0"/>
          <c:order val="0"/>
          <c:tx>
            <c:strRef>
              <c:f>'1. Ienākumi'!$AG$39</c:f>
              <c:strCache>
                <c:ptCount val="1"/>
                <c:pt idx="0">
                  <c:v>Ražība, t/ha</c:v>
                </c:pt>
              </c:strCache>
            </c:strRef>
          </c:tx>
          <c:spPr>
            <a:ln w="28575" cap="rnd">
              <a:solidFill>
                <a:srgbClr val="00B050"/>
              </a:solidFill>
              <a:round/>
            </a:ln>
            <a:effectLst/>
          </c:spPr>
          <c:marker>
            <c:symbol val="circle"/>
            <c:size val="5"/>
            <c:spPr>
              <a:solidFill>
                <a:srgbClr val="00B050"/>
              </a:solidFill>
              <a:ln w="9525">
                <a:solidFill>
                  <a:sysClr val="window" lastClr="FFFFFF"/>
                </a:solidFill>
              </a:ln>
              <a:effectLst/>
            </c:spPr>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00B050"/>
                    </a:solidFill>
                    <a:latin typeface="Calibri" panose="020F0502020204030204" pitchFamily="34" charset="0"/>
                    <a:ea typeface="+mn-ea"/>
                    <a:cs typeface="Calibri" panose="020F0502020204030204" pitchFamily="34" charset="0"/>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 Ienākumi'!$AH$2:$AR$2</c:f>
              <c:strCache>
                <c:ptCount val="11"/>
                <c:pt idx="0">
                  <c:v>2007</c:v>
                </c:pt>
                <c:pt idx="1">
                  <c:v>2008</c:v>
                </c:pt>
                <c:pt idx="2">
                  <c:v>2009</c:v>
                </c:pt>
                <c:pt idx="3">
                  <c:v>2010</c:v>
                </c:pt>
                <c:pt idx="4">
                  <c:v>2011</c:v>
                </c:pt>
                <c:pt idx="5">
                  <c:v>2012</c:v>
                </c:pt>
                <c:pt idx="6">
                  <c:v>2013</c:v>
                </c:pt>
                <c:pt idx="7">
                  <c:v>2014</c:v>
                </c:pt>
                <c:pt idx="8">
                  <c:v>2015</c:v>
                </c:pt>
                <c:pt idx="9">
                  <c:v>2016</c:v>
                </c:pt>
                <c:pt idx="10">
                  <c:v>2017</c:v>
                </c:pt>
              </c:strCache>
            </c:strRef>
          </c:cat>
          <c:val>
            <c:numRef>
              <c:f>'1. Ienākumi'!$AH$39:$AR$39</c:f>
              <c:numCache>
                <c:formatCode>General</c:formatCode>
                <c:ptCount val="11"/>
                <c:pt idx="0">
                  <c:v>2.94</c:v>
                </c:pt>
                <c:pt idx="1">
                  <c:v>3.1</c:v>
                </c:pt>
                <c:pt idx="2">
                  <c:v>3.08</c:v>
                </c:pt>
                <c:pt idx="3">
                  <c:v>2.6399999999999997</c:v>
                </c:pt>
                <c:pt idx="4">
                  <c:v>2.68</c:v>
                </c:pt>
                <c:pt idx="5">
                  <c:v>3.7</c:v>
                </c:pt>
                <c:pt idx="6">
                  <c:v>3.34</c:v>
                </c:pt>
                <c:pt idx="7">
                  <c:v>3.4</c:v>
                </c:pt>
                <c:pt idx="8">
                  <c:v>4.49</c:v>
                </c:pt>
                <c:pt idx="9">
                  <c:v>3.78</c:v>
                </c:pt>
                <c:pt idx="10">
                  <c:v>3.8299999999999996</c:v>
                </c:pt>
              </c:numCache>
            </c:numRef>
          </c:val>
          <c:smooth val="0"/>
          <c:extLst>
            <c:ext xmlns:c16="http://schemas.microsoft.com/office/drawing/2014/chart" uri="{C3380CC4-5D6E-409C-BE32-E72D297353CC}">
              <c16:uniqueId val="{00000000-940C-4739-B009-8BB0CAB7161D}"/>
            </c:ext>
          </c:extLst>
        </c:ser>
        <c:dLbls>
          <c:showLegendKey val="0"/>
          <c:showVal val="0"/>
          <c:showCatName val="0"/>
          <c:showSerName val="0"/>
          <c:showPercent val="0"/>
          <c:showBubbleSize val="0"/>
        </c:dLbls>
        <c:marker val="1"/>
        <c:smooth val="0"/>
        <c:axId val="470620240"/>
        <c:axId val="470620568"/>
      </c:lineChart>
      <c:catAx>
        <c:axId val="4706202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noFill/>
            <a:round/>
          </a:ln>
          <a:effectLst/>
        </c:spPr>
        <c:txPr>
          <a:bodyPr rot="-5400000" spcFirstLastPara="1" vertOverflow="ellipsis"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lv-LV"/>
          </a:p>
        </c:txPr>
        <c:crossAx val="470620568"/>
        <c:crosses val="autoZero"/>
        <c:auto val="1"/>
        <c:lblAlgn val="ctr"/>
        <c:lblOffset val="100"/>
        <c:noMultiLvlLbl val="0"/>
      </c:catAx>
      <c:valAx>
        <c:axId val="470620568"/>
        <c:scaling>
          <c:orientation val="minMax"/>
          <c:max val="4.7"/>
          <c:min val="2.5"/>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lv-LV"/>
          </a:p>
        </c:txPr>
        <c:crossAx val="470620240"/>
        <c:crosses val="autoZero"/>
        <c:crossBetween val="between"/>
      </c:valAx>
      <c:spPr>
        <a:noFill/>
        <a:ln>
          <a:noFill/>
        </a:ln>
        <a:effectLst/>
      </c:spPr>
    </c:plotArea>
    <c:legend>
      <c:legendPos val="r"/>
      <c:layout>
        <c:manualLayout>
          <c:xMode val="edge"/>
          <c:yMode val="edge"/>
          <c:x val="0.7684927602639684"/>
          <c:y val="0.24163839318404592"/>
          <c:w val="0.22612894441849404"/>
          <c:h val="0.1672610414319464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lv-LV"/>
        </a:p>
      </c:txPr>
    </c:legend>
    <c:plotVisOnly val="1"/>
    <c:dispBlanksAs val="zero"/>
    <c:showDLblsOverMax val="0"/>
  </c:chart>
  <c:spPr>
    <a:noFill/>
    <a:ln w="9525" cap="flat" cmpd="sng" algn="ctr">
      <a:noFill/>
      <a:round/>
    </a:ln>
    <a:effectLst/>
  </c:spPr>
  <c:txPr>
    <a:bodyPr/>
    <a:lstStyle/>
    <a:p>
      <a:pPr>
        <a:defRPr/>
      </a:pPr>
      <a:endParaRPr lang="lv-LV"/>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8847050174413463E-2"/>
          <c:y val="3.4664067163584229E-2"/>
          <c:w val="0.67577560735564468"/>
          <c:h val="0.8754315279334427"/>
        </c:manualLayout>
      </c:layout>
      <c:lineChart>
        <c:grouping val="standard"/>
        <c:varyColors val="0"/>
        <c:ser>
          <c:idx val="1"/>
          <c:order val="1"/>
          <c:tx>
            <c:strRef>
              <c:f>'1. Ienākumi'!$N$17:$O$17</c:f>
              <c:strCache>
                <c:ptCount val="2"/>
                <c:pt idx="0">
                  <c:v>Ienākumu svārstību indekss</c:v>
                </c:pt>
              </c:strCache>
            </c:strRef>
          </c:tx>
          <c:spPr>
            <a:ln w="28575" cap="rnd">
              <a:solidFill>
                <a:srgbClr val="C00000"/>
              </a:solidFill>
              <a:round/>
            </a:ln>
            <a:effectLst/>
          </c:spPr>
          <c:marker>
            <c:symbol val="circle"/>
            <c:size val="5"/>
            <c:spPr>
              <a:solidFill>
                <a:srgbClr val="C00000"/>
              </a:solidFill>
              <a:ln w="9525">
                <a:solidFill>
                  <a:sysClr val="window" lastClr="FFFFFF"/>
                </a:solidFill>
              </a:ln>
              <a:effectLst/>
            </c:spPr>
          </c:marker>
          <c:dLbls>
            <c:dLbl>
              <c:idx val="1"/>
              <c:layout>
                <c:manualLayout>
                  <c:x val="-1.7753456401717185E-2"/>
                  <c:y val="-2.8662713367324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B9D-43FE-8A5A-B250301FD4D6}"/>
                </c:ext>
              </c:extLst>
            </c:dLbl>
            <c:dLbl>
              <c:idx val="2"/>
              <c:layout>
                <c:manualLayout>
                  <c:x val="-5.7311030206115755E-2"/>
                  <c:y val="4.08252050543115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B9D-43FE-8A5A-B250301FD4D6}"/>
                </c:ext>
              </c:extLst>
            </c:dLbl>
            <c:dLbl>
              <c:idx val="3"/>
              <c:layout>
                <c:manualLayout>
                  <c:x val="-6.4479196796060553E-2"/>
                  <c:y val="-6.62308800709378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B9D-43FE-8A5A-B250301FD4D6}"/>
                </c:ext>
              </c:extLst>
            </c:dLbl>
            <c:dLbl>
              <c:idx val="4"/>
              <c:layout>
                <c:manualLayout>
                  <c:x val="-7.0301307349249983E-2"/>
                  <c:y val="-8.7932276657060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B9D-43FE-8A5A-B250301FD4D6}"/>
                </c:ext>
              </c:extLst>
            </c:dLbl>
            <c:dLbl>
              <c:idx val="6"/>
              <c:layout>
                <c:manualLayout>
                  <c:x val="-4.7040815332630673E-2"/>
                  <c:y val="3.2052759920195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B9D-43FE-8A5A-B250301FD4D6}"/>
                </c:ext>
              </c:extLst>
            </c:dLbl>
            <c:dLbl>
              <c:idx val="7"/>
              <c:layout>
                <c:manualLayout>
                  <c:x val="-1.454278349227537E-2"/>
                  <c:y val="-1.6864331633784082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B9D-43FE-8A5A-B250301FD4D6}"/>
                </c:ext>
              </c:extLst>
            </c:dLbl>
            <c:dLbl>
              <c:idx val="8"/>
              <c:layout>
                <c:manualLayout>
                  <c:x val="-6.1790049137291886E-2"/>
                  <c:y val="-5.91925293726447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B9D-43FE-8A5A-B250301FD4D6}"/>
                </c:ext>
              </c:extLst>
            </c:dLbl>
            <c:dLbl>
              <c:idx val="9"/>
              <c:layout>
                <c:manualLayout>
                  <c:x val="-5.1033458502216848E-2"/>
                  <c:y val="-8.73459321658169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B9D-43FE-8A5A-B250301FD4D6}"/>
                </c:ext>
              </c:extLst>
            </c:dLbl>
            <c:dLbl>
              <c:idx val="10"/>
              <c:layout>
                <c:manualLayout>
                  <c:x val="-3.7587720208372949E-2"/>
                  <c:y val="-5.91925293726446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9B9D-43FE-8A5A-B250301FD4D6}"/>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C00000"/>
                    </a:solidFill>
                    <a:latin typeface="Calibri" panose="020F0502020204030204" pitchFamily="34" charset="0"/>
                    <a:ea typeface="+mn-ea"/>
                    <a:cs typeface="Calibri" panose="020F0502020204030204" pitchFamily="34" charset="0"/>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 Ienākumi'!$AH$2:$AP$2</c:f>
              <c:strCache>
                <c:ptCount val="9"/>
                <c:pt idx="0">
                  <c:v>2007</c:v>
                </c:pt>
                <c:pt idx="1">
                  <c:v>2008</c:v>
                </c:pt>
                <c:pt idx="2">
                  <c:v>2009</c:v>
                </c:pt>
                <c:pt idx="3">
                  <c:v>2010</c:v>
                </c:pt>
                <c:pt idx="4">
                  <c:v>2011</c:v>
                </c:pt>
                <c:pt idx="5">
                  <c:v>2012</c:v>
                </c:pt>
                <c:pt idx="6">
                  <c:v>2013</c:v>
                </c:pt>
                <c:pt idx="7">
                  <c:v>2014</c:v>
                </c:pt>
                <c:pt idx="8">
                  <c:v>2015</c:v>
                </c:pt>
              </c:strCache>
            </c:strRef>
          </c:cat>
          <c:val>
            <c:numRef>
              <c:f>'1. Ienākumi'!$AH$17:$AR$17</c:f>
              <c:numCache>
                <c:formatCode>_(* #,##0.00_);_(* \(#,##0.00\);_(* "-"??_);_(@_)</c:formatCode>
                <c:ptCount val="11"/>
                <c:pt idx="0">
                  <c:v>1.9421551554943222</c:v>
                </c:pt>
                <c:pt idx="1">
                  <c:v>1.4850641639862685</c:v>
                </c:pt>
                <c:pt idx="2">
                  <c:v>0.7115323738886673</c:v>
                </c:pt>
                <c:pt idx="3">
                  <c:v>0.96419731770421591</c:v>
                </c:pt>
                <c:pt idx="4">
                  <c:v>1.1129830708676529</c:v>
                </c:pt>
                <c:pt idx="5">
                  <c:v>1.6557031456631053</c:v>
                </c:pt>
                <c:pt idx="6">
                  <c:v>0.74449475095818263</c:v>
                </c:pt>
                <c:pt idx="7">
                  <c:v>0.81761712958185551</c:v>
                </c:pt>
                <c:pt idx="8">
                  <c:v>1.3423888897055916</c:v>
                </c:pt>
                <c:pt idx="9">
                  <c:v>1.2034841165776833</c:v>
                </c:pt>
                <c:pt idx="10">
                  <c:v>1.1039223780381227</c:v>
                </c:pt>
              </c:numCache>
            </c:numRef>
          </c:val>
          <c:smooth val="0"/>
          <c:extLst>
            <c:ext xmlns:c16="http://schemas.microsoft.com/office/drawing/2014/chart" uri="{C3380CC4-5D6E-409C-BE32-E72D297353CC}">
              <c16:uniqueId val="{00000005-9B9D-43FE-8A5A-B250301FD4D6}"/>
            </c:ext>
          </c:extLst>
        </c:ser>
        <c:ser>
          <c:idx val="2"/>
          <c:order val="2"/>
          <c:spPr>
            <a:ln w="28575" cap="rnd">
              <a:solidFill>
                <a:schemeClr val="bg1">
                  <a:lumMod val="65000"/>
                </a:schemeClr>
              </a:solidFill>
              <a:prstDash val="sysDot"/>
              <a:round/>
            </a:ln>
            <a:effectLst/>
          </c:spPr>
          <c:marker>
            <c:symbol val="none"/>
          </c:marker>
          <c:val>
            <c:numRef>
              <c:f>'1. Ienākumi'!$AH$36:$AR$36</c:f>
              <c:numCache>
                <c:formatCode>_(* #,##0.00_);_(* \(#,##0.00\);_(* "-"??_);_(@_)</c:formatCode>
                <c:ptCount val="11"/>
                <c:pt idx="0">
                  <c:v>1</c:v>
                </c:pt>
                <c:pt idx="1">
                  <c:v>1</c:v>
                </c:pt>
                <c:pt idx="2">
                  <c:v>1</c:v>
                </c:pt>
                <c:pt idx="3">
                  <c:v>1</c:v>
                </c:pt>
                <c:pt idx="4">
                  <c:v>1</c:v>
                </c:pt>
                <c:pt idx="5">
                  <c:v>1</c:v>
                </c:pt>
                <c:pt idx="6">
                  <c:v>1</c:v>
                </c:pt>
                <c:pt idx="7">
                  <c:v>1</c:v>
                </c:pt>
                <c:pt idx="8">
                  <c:v>1</c:v>
                </c:pt>
                <c:pt idx="9">
                  <c:v>1</c:v>
                </c:pt>
                <c:pt idx="10">
                  <c:v>1</c:v>
                </c:pt>
              </c:numCache>
            </c:numRef>
          </c:val>
          <c:smooth val="0"/>
          <c:extLst>
            <c:ext xmlns:c16="http://schemas.microsoft.com/office/drawing/2014/chart" uri="{C3380CC4-5D6E-409C-BE32-E72D297353CC}">
              <c16:uniqueId val="{00000006-9B9D-43FE-8A5A-B250301FD4D6}"/>
            </c:ext>
          </c:extLst>
        </c:ser>
        <c:dLbls>
          <c:showLegendKey val="0"/>
          <c:showVal val="0"/>
          <c:showCatName val="0"/>
          <c:showSerName val="0"/>
          <c:showPercent val="0"/>
          <c:showBubbleSize val="0"/>
        </c:dLbls>
        <c:marker val="1"/>
        <c:smooth val="0"/>
        <c:axId val="433872607"/>
        <c:axId val="433853055"/>
        <c:extLst>
          <c:ext xmlns:c15="http://schemas.microsoft.com/office/drawing/2012/chart" uri="{02D57815-91ED-43cb-92C2-25804820EDAC}">
            <c15:filteredLineSeries>
              <c15:ser>
                <c:idx val="0"/>
                <c:order val="0"/>
                <c:tx>
                  <c:strRef>
                    <c:extLst>
                      <c:ext uri="{02D57815-91ED-43cb-92C2-25804820EDAC}">
                        <c15:formulaRef>
                          <c15:sqref>'1. Ienākumi'!$N$16:$O$16</c15:sqref>
                        </c15:formulaRef>
                      </c:ext>
                    </c:extLst>
                    <c:strCache>
                      <c:ptCount val="2"/>
                      <c:pt idx="0">
                        <c:v>Graudaugi, eļļas augi un proteīnaugi</c:v>
                      </c:pt>
                      <c:pt idx="1">
                        <c:v>EU-28</c:v>
                      </c:pt>
                    </c:strCache>
                  </c:strRef>
                </c:tx>
                <c:spPr>
                  <a:ln w="28575" cap="rnd">
                    <a:solidFill>
                      <a:srgbClr val="0070C0"/>
                    </a:solidFill>
                    <a:round/>
                  </a:ln>
                  <a:effectLst/>
                </c:spPr>
                <c:marker>
                  <c:symbol val="circle"/>
                  <c:size val="6"/>
                  <c:spPr>
                    <a:solidFill>
                      <a:schemeClr val="accent1"/>
                    </a:solidFill>
                    <a:ln w="28575">
                      <a:solidFill>
                        <a:srgbClr val="0070C0"/>
                      </a:solidFill>
                    </a:ln>
                    <a:effectLst/>
                  </c:spPr>
                </c:marker>
                <c:dLbls>
                  <c:dLbl>
                    <c:idx val="3"/>
                    <c:layout>
                      <c:manualLayout>
                        <c:x val="-3.1874177129583132E-2"/>
                        <c:y val="-3.1818099937448864E-2"/>
                      </c:manualLayout>
                    </c:layout>
                    <c:dLblPos val="r"/>
                    <c:showLegendKey val="0"/>
                    <c:showVal val="1"/>
                    <c:showCatName val="0"/>
                    <c:showSerName val="0"/>
                    <c:showPercent val="0"/>
                    <c:showBubbleSize val="0"/>
                    <c:extLst>
                      <c:ext uri="{CE6537A1-D6FC-4f65-9D91-7224C49458BB}"/>
                      <c:ext xmlns:c16="http://schemas.microsoft.com/office/drawing/2014/chart" uri="{C3380CC4-5D6E-409C-BE32-E72D297353CC}">
                        <c16:uniqueId val="{00000007-9B9D-43FE-8A5A-B250301FD4D6}"/>
                      </c:ext>
                    </c:extLst>
                  </c:dLbl>
                  <c:dLbl>
                    <c:idx val="4"/>
                    <c:layout>
                      <c:manualLayout>
                        <c:x val="-3.1874177129583132E-2"/>
                        <c:y val="-2.9188504901295976E-2"/>
                      </c:manualLayout>
                    </c:layout>
                    <c:dLblPos val="r"/>
                    <c:showLegendKey val="0"/>
                    <c:showVal val="1"/>
                    <c:showCatName val="0"/>
                    <c:showSerName val="0"/>
                    <c:showPercent val="0"/>
                    <c:showBubbleSize val="0"/>
                    <c:extLst>
                      <c:ext uri="{CE6537A1-D6FC-4f65-9D91-7224C49458BB}"/>
                      <c:ext xmlns:c16="http://schemas.microsoft.com/office/drawing/2014/chart" uri="{C3380CC4-5D6E-409C-BE32-E72D297353CC}">
                        <c16:uniqueId val="{00000008-9B9D-43FE-8A5A-B250301FD4D6}"/>
                      </c:ext>
                    </c:extLst>
                  </c:dLbl>
                  <c:dLbl>
                    <c:idx val="5"/>
                    <c:layout>
                      <c:manualLayout>
                        <c:x val="-3.3429015038343279E-2"/>
                        <c:y val="-3.4447694973601554E-2"/>
                      </c:manualLayout>
                    </c:layout>
                    <c:dLblPos val="r"/>
                    <c:showLegendKey val="0"/>
                    <c:showVal val="1"/>
                    <c:showCatName val="0"/>
                    <c:showSerName val="0"/>
                    <c:showPercent val="0"/>
                    <c:showBubbleSize val="0"/>
                    <c:extLst>
                      <c:ext uri="{CE6537A1-D6FC-4f65-9D91-7224C49458BB}"/>
                      <c:ext xmlns:c16="http://schemas.microsoft.com/office/drawing/2014/chart" uri="{C3380CC4-5D6E-409C-BE32-E72D297353CC}">
                        <c16:uniqueId val="{00000009-9B9D-43FE-8A5A-B250301FD4D6}"/>
                      </c:ext>
                    </c:extLst>
                  </c:dLbl>
                  <c:dLbl>
                    <c:idx val="7"/>
                    <c:layout>
                      <c:manualLayout>
                        <c:x val="-3.1874177129583244E-2"/>
                        <c:y val="-4.2336480082060028E-2"/>
                      </c:manualLayout>
                    </c:layout>
                    <c:dLblPos val="r"/>
                    <c:showLegendKey val="0"/>
                    <c:showVal val="1"/>
                    <c:showCatName val="0"/>
                    <c:showSerName val="0"/>
                    <c:showPercent val="0"/>
                    <c:showBubbleSize val="0"/>
                    <c:extLst>
                      <c:ext uri="{CE6537A1-D6FC-4f65-9D91-7224C49458BB}"/>
                      <c:ext xmlns:c16="http://schemas.microsoft.com/office/drawing/2014/chart" uri="{C3380CC4-5D6E-409C-BE32-E72D297353CC}">
                        <c16:uniqueId val="{0000000A-9B9D-43FE-8A5A-B250301FD4D6}"/>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2060"/>
                          </a:solidFill>
                          <a:latin typeface="+mn-lt"/>
                          <a:ea typeface="+mn-ea"/>
                          <a:cs typeface="+mn-cs"/>
                        </a:defRPr>
                      </a:pPr>
                      <a:endParaRPr lang="lv-LV"/>
                    </a:p>
                  </c:txPr>
                  <c:dLblPos val="b"/>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'1. Ienākumi'!$AH$2:$AP$2</c15:sqref>
                        </c15:formulaRef>
                      </c:ext>
                    </c:extLst>
                    <c:strCache>
                      <c:ptCount val="9"/>
                      <c:pt idx="0">
                        <c:v>2007</c:v>
                      </c:pt>
                      <c:pt idx="1">
                        <c:v>2008</c:v>
                      </c:pt>
                      <c:pt idx="2">
                        <c:v>2009</c:v>
                      </c:pt>
                      <c:pt idx="3">
                        <c:v>2010</c:v>
                      </c:pt>
                      <c:pt idx="4">
                        <c:v>2011</c:v>
                      </c:pt>
                      <c:pt idx="5">
                        <c:v>2012</c:v>
                      </c:pt>
                      <c:pt idx="6">
                        <c:v>2013</c:v>
                      </c:pt>
                      <c:pt idx="7">
                        <c:v>2014</c:v>
                      </c:pt>
                      <c:pt idx="8">
                        <c:v>2015</c:v>
                      </c:pt>
                    </c:strCache>
                  </c:strRef>
                </c:cat>
                <c:val>
                  <c:numRef>
                    <c:extLst>
                      <c:ext uri="{02D57815-91ED-43cb-92C2-25804820EDAC}">
                        <c15:formulaRef>
                          <c15:sqref>'1. Ienākumi'!$AH$16:$AP$16</c15:sqref>
                        </c15:formulaRef>
                      </c:ext>
                    </c:extLst>
                    <c:numCache>
                      <c:formatCode>_(* #,##0.00_);_(* \(#,##0.00\);_(* "-"??_);_(@_)</c:formatCode>
                      <c:ptCount val="9"/>
                      <c:pt idx="0">
                        <c:v>1.0489999999999999</c:v>
                      </c:pt>
                      <c:pt idx="1">
                        <c:v>1.002</c:v>
                      </c:pt>
                      <c:pt idx="2">
                        <c:v>0.72699999999999998</c:v>
                      </c:pt>
                      <c:pt idx="3">
                        <c:v>1.242</c:v>
                      </c:pt>
                      <c:pt idx="4">
                        <c:v>1.3180000000000001</c:v>
                      </c:pt>
                      <c:pt idx="5">
                        <c:v>1.171</c:v>
                      </c:pt>
                      <c:pt idx="6">
                        <c:v>0.82799999999999996</c:v>
                      </c:pt>
                      <c:pt idx="7">
                        <c:v>0.83</c:v>
                      </c:pt>
                      <c:pt idx="8">
                        <c:v>0.91600000000000004</c:v>
                      </c:pt>
                    </c:numCache>
                  </c:numRef>
                </c:val>
                <c:smooth val="0"/>
                <c:extLst>
                  <c:ext xmlns:c16="http://schemas.microsoft.com/office/drawing/2014/chart" uri="{C3380CC4-5D6E-409C-BE32-E72D297353CC}">
                    <c16:uniqueId val="{0000000B-9B9D-43FE-8A5A-B250301FD4D6}"/>
                  </c:ext>
                </c:extLst>
              </c15:ser>
            </c15:filteredLineSeries>
          </c:ext>
        </c:extLst>
      </c:lineChart>
      <c:catAx>
        <c:axId val="433872607"/>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33853055"/>
        <c:crosses val="autoZero"/>
        <c:auto val="1"/>
        <c:lblAlgn val="ctr"/>
        <c:lblOffset val="100"/>
        <c:noMultiLvlLbl val="0"/>
      </c:catAx>
      <c:valAx>
        <c:axId val="433853055"/>
        <c:scaling>
          <c:orientation val="minMax"/>
          <c:max val="2.1"/>
          <c:min val="0.5"/>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1"/>
                </a:solidFill>
                <a:latin typeface="Calibri" panose="020F0502020204030204" pitchFamily="34" charset="0"/>
                <a:ea typeface="+mn-ea"/>
                <a:cs typeface="Calibri" panose="020F0502020204030204" pitchFamily="34" charset="0"/>
              </a:defRPr>
            </a:pPr>
            <a:endParaRPr lang="lv-LV"/>
          </a:p>
        </c:txPr>
        <c:crossAx val="433872607"/>
        <c:crosses val="autoZero"/>
        <c:crossBetween val="between"/>
      </c:valAx>
      <c:spPr>
        <a:noFill/>
        <a:ln>
          <a:noFill/>
        </a:ln>
        <a:effectLst/>
      </c:spPr>
    </c:plotArea>
    <c:legend>
      <c:legendPos val="r"/>
      <c:legendEntry>
        <c:idx val="1"/>
        <c:delete val="1"/>
      </c:legendEntry>
      <c:layout>
        <c:manualLayout>
          <c:xMode val="edge"/>
          <c:yMode val="edge"/>
          <c:x val="0.72008534973529892"/>
          <c:y val="0.51219131013079144"/>
          <c:w val="0.2789815817984832"/>
          <c:h val="0.4765301913728164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lv-LV"/>
        </a:p>
      </c:txPr>
    </c:legend>
    <c:plotVisOnly val="1"/>
    <c:dispBlanksAs val="gap"/>
    <c:showDLblsOverMax val="0"/>
  </c:chart>
  <c:spPr>
    <a:noFill/>
    <a:ln w="9525" cap="flat" cmpd="sng" algn="ctr">
      <a:noFill/>
      <a:round/>
    </a:ln>
    <a:effectLst/>
  </c:spPr>
  <c:txPr>
    <a:bodyPr/>
    <a:lstStyle/>
    <a:p>
      <a:pPr>
        <a:defRPr sz="1800"/>
      </a:pPr>
      <a:endParaRPr lang="lv-LV"/>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'3. Pārtikas ķēde'!$I$67</c:f>
              <c:strCache>
                <c:ptCount val="1"/>
                <c:pt idx="0">
                  <c:v>Lauksaimniecība</c:v>
                </c:pt>
              </c:strCache>
            </c:strRef>
          </c:tx>
          <c:spPr>
            <a:solidFill>
              <a:srgbClr val="FFC000"/>
            </a:solidFill>
            <a:ln>
              <a:solidFill>
                <a:srgbClr val="F79646">
                  <a:lumMod val="75000"/>
                </a:srgbClr>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'3. Pārtikas ķēde'!$J$66:$O$66</c:f>
              <c:numCache>
                <c:formatCode>General</c:formatCode>
                <c:ptCount val="6"/>
                <c:pt idx="0">
                  <c:v>2011</c:v>
                </c:pt>
                <c:pt idx="1">
                  <c:v>2012</c:v>
                </c:pt>
                <c:pt idx="2">
                  <c:v>2013</c:v>
                </c:pt>
                <c:pt idx="3">
                  <c:v>2014</c:v>
                </c:pt>
                <c:pt idx="4">
                  <c:v>2015</c:v>
                </c:pt>
                <c:pt idx="5">
                  <c:v>2016</c:v>
                </c:pt>
              </c:numCache>
            </c:numRef>
          </c:cat>
          <c:val>
            <c:numRef>
              <c:f>'3. Pārtikas ķēde'!$J$67:$O$67</c:f>
              <c:numCache>
                <c:formatCode>0</c:formatCode>
                <c:ptCount val="6"/>
                <c:pt idx="0">
                  <c:v>499.61000000000007</c:v>
                </c:pt>
                <c:pt idx="1">
                  <c:v>599.11</c:v>
                </c:pt>
                <c:pt idx="2">
                  <c:v>544.22</c:v>
                </c:pt>
                <c:pt idx="3">
                  <c:v>572.08999999999992</c:v>
                </c:pt>
                <c:pt idx="4">
                  <c:v>646.27</c:v>
                </c:pt>
                <c:pt idx="5">
                  <c:v>601.20000000000005</c:v>
                </c:pt>
              </c:numCache>
            </c:numRef>
          </c:val>
          <c:extLst>
            <c:ext xmlns:c16="http://schemas.microsoft.com/office/drawing/2014/chart" uri="{C3380CC4-5D6E-409C-BE32-E72D297353CC}">
              <c16:uniqueId val="{00000000-216E-4805-9210-71F6E5A28DC6}"/>
            </c:ext>
          </c:extLst>
        </c:ser>
        <c:ser>
          <c:idx val="1"/>
          <c:order val="1"/>
          <c:tx>
            <c:strRef>
              <c:f>'3. Pārtikas ķēde'!$I$68</c:f>
              <c:strCache>
                <c:ptCount val="1"/>
                <c:pt idx="0">
                  <c:v>Pārstrāde</c:v>
                </c:pt>
              </c:strCache>
            </c:strRef>
          </c:tx>
          <c:spPr>
            <a:solidFill>
              <a:srgbClr val="C0504D">
                <a:lumMod val="60000"/>
                <a:lumOff val="40000"/>
              </a:srgbClr>
            </a:solidFill>
            <a:ln>
              <a:solidFill>
                <a:srgbClr val="C0504D">
                  <a:lumMod val="75000"/>
                </a:srgbClr>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'3. Pārtikas ķēde'!$J$66:$O$66</c:f>
              <c:numCache>
                <c:formatCode>General</c:formatCode>
                <c:ptCount val="6"/>
                <c:pt idx="0">
                  <c:v>2011</c:v>
                </c:pt>
                <c:pt idx="1">
                  <c:v>2012</c:v>
                </c:pt>
                <c:pt idx="2">
                  <c:v>2013</c:v>
                </c:pt>
                <c:pt idx="3">
                  <c:v>2014</c:v>
                </c:pt>
                <c:pt idx="4">
                  <c:v>2015</c:v>
                </c:pt>
                <c:pt idx="5">
                  <c:v>2016</c:v>
                </c:pt>
              </c:numCache>
            </c:numRef>
          </c:cat>
          <c:val>
            <c:numRef>
              <c:f>'3. Pārtikas ķēde'!$J$68:$O$68</c:f>
              <c:numCache>
                <c:formatCode>0</c:formatCode>
                <c:ptCount val="6"/>
                <c:pt idx="0">
                  <c:v>286.09999999999997</c:v>
                </c:pt>
                <c:pt idx="1">
                  <c:v>330.5</c:v>
                </c:pt>
                <c:pt idx="2">
                  <c:v>359.9</c:v>
                </c:pt>
                <c:pt idx="3">
                  <c:v>387.5</c:v>
                </c:pt>
                <c:pt idx="4">
                  <c:v>395.4</c:v>
                </c:pt>
                <c:pt idx="5">
                  <c:v>386.3</c:v>
                </c:pt>
              </c:numCache>
            </c:numRef>
          </c:val>
          <c:extLst>
            <c:ext xmlns:c16="http://schemas.microsoft.com/office/drawing/2014/chart" uri="{C3380CC4-5D6E-409C-BE32-E72D297353CC}">
              <c16:uniqueId val="{00000001-216E-4805-9210-71F6E5A28DC6}"/>
            </c:ext>
          </c:extLst>
        </c:ser>
        <c:ser>
          <c:idx val="2"/>
          <c:order val="2"/>
          <c:tx>
            <c:strRef>
              <c:f>'3. Pārtikas ķēde'!$I$69</c:f>
              <c:strCache>
                <c:ptCount val="1"/>
                <c:pt idx="0">
                  <c:v>Tirdzniecība un pakalpojumi</c:v>
                </c:pt>
              </c:strCache>
            </c:strRef>
          </c:tx>
          <c:spPr>
            <a:solidFill>
              <a:srgbClr val="92D050"/>
            </a:solidFill>
            <a:ln>
              <a:solidFill>
                <a:srgbClr val="00B050"/>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'3. Pārtikas ķēde'!$J$66:$O$66</c:f>
              <c:numCache>
                <c:formatCode>General</c:formatCode>
                <c:ptCount val="6"/>
                <c:pt idx="0">
                  <c:v>2011</c:v>
                </c:pt>
                <c:pt idx="1">
                  <c:v>2012</c:v>
                </c:pt>
                <c:pt idx="2">
                  <c:v>2013</c:v>
                </c:pt>
                <c:pt idx="3">
                  <c:v>2014</c:v>
                </c:pt>
                <c:pt idx="4">
                  <c:v>2015</c:v>
                </c:pt>
                <c:pt idx="5">
                  <c:v>2016</c:v>
                </c:pt>
              </c:numCache>
            </c:numRef>
          </c:cat>
          <c:val>
            <c:numRef>
              <c:f>'3. Pārtikas ķēde'!$J$69:$O$69</c:f>
              <c:numCache>
                <c:formatCode>0</c:formatCode>
                <c:ptCount val="6"/>
                <c:pt idx="0">
                  <c:v>513.29999999999995</c:v>
                </c:pt>
                <c:pt idx="1">
                  <c:v>577.1</c:v>
                </c:pt>
                <c:pt idx="2">
                  <c:v>631.19999999999993</c:v>
                </c:pt>
                <c:pt idx="3">
                  <c:v>687.1</c:v>
                </c:pt>
                <c:pt idx="4">
                  <c:v>745</c:v>
                </c:pt>
                <c:pt idx="5">
                  <c:v>774.99999999999989</c:v>
                </c:pt>
              </c:numCache>
            </c:numRef>
          </c:val>
          <c:extLst>
            <c:ext xmlns:c16="http://schemas.microsoft.com/office/drawing/2014/chart" uri="{C3380CC4-5D6E-409C-BE32-E72D297353CC}">
              <c16:uniqueId val="{00000002-216E-4805-9210-71F6E5A28DC6}"/>
            </c:ext>
          </c:extLst>
        </c:ser>
        <c:dLbls>
          <c:showLegendKey val="0"/>
          <c:showVal val="0"/>
          <c:showCatName val="0"/>
          <c:showSerName val="0"/>
          <c:showPercent val="0"/>
          <c:showBubbleSize val="0"/>
        </c:dLbls>
        <c:gapWidth val="83"/>
        <c:overlap val="100"/>
        <c:axId val="162739448"/>
        <c:axId val="162735136"/>
      </c:barChart>
      <c:catAx>
        <c:axId val="162739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lv-LV"/>
          </a:p>
        </c:txPr>
        <c:crossAx val="162735136"/>
        <c:crosses val="autoZero"/>
        <c:auto val="1"/>
        <c:lblAlgn val="ctr"/>
        <c:lblOffset val="100"/>
        <c:noMultiLvlLbl val="0"/>
      </c:catAx>
      <c:valAx>
        <c:axId val="162735136"/>
        <c:scaling>
          <c:orientation val="minMax"/>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lv-LV"/>
          </a:p>
        </c:txPr>
        <c:crossAx val="162739448"/>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lv-LV"/>
        </a:p>
      </c:txPr>
    </c:legend>
    <c:plotVisOnly val="1"/>
    <c:dispBlanksAs val="gap"/>
    <c:showDLblsOverMax val="0"/>
  </c:chart>
  <c:spPr>
    <a:noFill/>
    <a:ln>
      <a:noFill/>
    </a:ln>
    <a:effectLst/>
  </c:spPr>
  <c:txPr>
    <a:bodyPr/>
    <a:lstStyle/>
    <a:p>
      <a:pPr>
        <a:defRPr sz="1400">
          <a:latin typeface="Calibri Light" panose="020F0302020204030204" pitchFamily="34" charset="0"/>
          <a:cs typeface="Calibri Light" panose="020F0302020204030204" pitchFamily="34" charset="0"/>
        </a:defRPr>
      </a:pPr>
      <a:endParaRPr lang="lv-LV"/>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242740519599876"/>
          <c:y val="0.19654928766030147"/>
          <c:w val="0.69329902024916046"/>
          <c:h val="0.65648071526314333"/>
        </c:manualLayout>
      </c:layout>
      <c:doughnutChart>
        <c:varyColors val="1"/>
        <c:ser>
          <c:idx val="0"/>
          <c:order val="0"/>
          <c:tx>
            <c:strRef>
              <c:f>'15lv'!$B$25</c:f>
              <c:strCache>
                <c:ptCount val="1"/>
                <c:pt idx="0">
                  <c:v>Gads</c:v>
                </c:pt>
              </c:strCache>
            </c:strRef>
          </c:tx>
          <c:dPt>
            <c:idx val="0"/>
            <c:bubble3D val="0"/>
            <c:spPr>
              <a:solidFill>
                <a:srgbClr val="F39C1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8709-41FC-B6EB-60C0954AAC82}"/>
              </c:ext>
            </c:extLst>
          </c:dPt>
          <c:dPt>
            <c:idx val="1"/>
            <c:bubble3D val="0"/>
            <c:spPr>
              <a:solidFill>
                <a:srgbClr val="FFD757"/>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8709-41FC-B6EB-60C0954AAC82}"/>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8709-41FC-B6EB-60C0954AAC82}"/>
              </c:ext>
            </c:extLst>
          </c:dPt>
          <c:dPt>
            <c:idx val="3"/>
            <c:bubble3D val="0"/>
            <c:spPr>
              <a:solidFill>
                <a:srgbClr val="00B05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8709-41FC-B6EB-60C0954AAC82}"/>
              </c:ext>
            </c:extLst>
          </c:dPt>
          <c:dPt>
            <c:idx val="4"/>
            <c:bubble3D val="0"/>
            <c:spPr>
              <a:solidFill>
                <a:srgbClr val="E46C0A"/>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8709-41FC-B6EB-60C0954AAC82}"/>
              </c:ext>
            </c:extLst>
          </c:dPt>
          <c:dPt>
            <c:idx val="5"/>
            <c:bubble3D val="0"/>
            <c:spPr>
              <a:solidFill>
                <a:srgbClr val="D9156E"/>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8709-41FC-B6EB-60C0954AAC82}"/>
              </c:ext>
            </c:extLst>
          </c:dPt>
          <c:dPt>
            <c:idx val="6"/>
            <c:bubble3D val="0"/>
            <c:spPr>
              <a:solidFill>
                <a:srgbClr val="A6A6A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8709-41FC-B6EB-60C0954AAC82}"/>
              </c:ext>
            </c:extLst>
          </c:dPt>
          <c:dPt>
            <c:idx val="7"/>
            <c:bubble3D val="0"/>
            <c:spPr>
              <a:solidFill>
                <a:srgbClr val="4BACC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8709-41FC-B6EB-60C0954AAC82}"/>
              </c:ext>
            </c:extLst>
          </c:dPt>
          <c:dPt>
            <c:idx val="8"/>
            <c:bubble3D val="0"/>
            <c:spPr>
              <a:solidFill>
                <a:srgbClr val="B3A2C7"/>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8709-41FC-B6EB-60C0954AAC82}"/>
              </c:ext>
            </c:extLst>
          </c:dPt>
          <c:dPt>
            <c:idx val="9"/>
            <c:bubble3D val="0"/>
            <c:spPr>
              <a:solidFill>
                <a:srgbClr val="FFCCCC"/>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3-8709-41FC-B6EB-60C0954AAC82}"/>
              </c:ext>
            </c:extLst>
          </c:dPt>
          <c:dPt>
            <c:idx val="10"/>
            <c:bubble3D val="0"/>
            <c:spPr>
              <a:solidFill>
                <a:schemeClr val="accent5">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5-8709-41FC-B6EB-60C0954AAC82}"/>
              </c:ext>
            </c:extLst>
          </c:dPt>
          <c:dPt>
            <c:idx val="11"/>
            <c:bubble3D val="0"/>
            <c:spPr>
              <a:solidFill>
                <a:srgbClr val="E0D2DD"/>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7-8709-41FC-B6EB-60C0954AAC82}"/>
              </c:ext>
            </c:extLst>
          </c:dPt>
          <c:dPt>
            <c:idx val="12"/>
            <c:bubble3D val="0"/>
            <c:spPr>
              <a:solidFill>
                <a:srgbClr val="BFBFBF"/>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9-8709-41FC-B6EB-60C0954AAC82}"/>
              </c:ext>
            </c:extLst>
          </c:dPt>
          <c:dLbls>
            <c:dLbl>
              <c:idx val="0"/>
              <c:layout>
                <c:manualLayout>
                  <c:x val="-3.6496913726289389E-2"/>
                  <c:y val="-0.15135134635603018"/>
                </c:manualLayout>
              </c:layout>
              <c:spPr>
                <a:noFill/>
                <a:ln>
                  <a:solidFill>
                    <a:srgbClr val="FFC000"/>
                  </a:solidFill>
                </a:ln>
                <a:effectLst/>
              </c:spPr>
              <c:txPr>
                <a:bodyPr rot="0" spcFirstLastPara="1" vertOverflow="ellipsis" vert="horz" wrap="square" anchor="ctr" anchorCtr="1"/>
                <a:lstStyle/>
                <a:p>
                  <a:pPr>
                    <a:defRPr sz="1400" b="1" i="0" u="none" strike="noStrike" kern="1200" spc="0" baseline="0">
                      <a:solidFill>
                        <a:srgbClr val="F39C12"/>
                      </a:solidFill>
                      <a:latin typeface="Calibri" panose="020F0502020204030204" pitchFamily="34" charset="0"/>
                      <a:ea typeface="+mn-ea"/>
                      <a:cs typeface="Calibri" panose="020F0502020204030204" pitchFamily="34" charset="0"/>
                    </a:defRPr>
                  </a:pPr>
                  <a:endParaRPr lang="lv-LV"/>
                </a:p>
              </c:txPr>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8709-41FC-B6EB-60C0954AAC82}"/>
                </c:ext>
              </c:extLst>
            </c:dLbl>
            <c:dLbl>
              <c:idx val="1"/>
              <c:layout>
                <c:manualLayout>
                  <c:x val="9.0792660575926373E-2"/>
                  <c:y val="-0.13671182500837115"/>
                </c:manualLayout>
              </c:layout>
              <c:spPr>
                <a:noFill/>
                <a:ln>
                  <a:noFill/>
                </a:ln>
                <a:effectLst/>
              </c:spPr>
              <c:txPr>
                <a:bodyPr rot="0" spcFirstLastPara="1" vertOverflow="ellipsis" vert="horz" wrap="square" anchor="ctr" anchorCtr="1"/>
                <a:lstStyle/>
                <a:p>
                  <a:pPr>
                    <a:defRPr sz="1200" b="1" i="0" u="none" strike="noStrike" kern="1200" spc="0" baseline="0">
                      <a:solidFill>
                        <a:srgbClr val="F39C12"/>
                      </a:solidFill>
                      <a:latin typeface="Calibri" panose="020F0502020204030204" pitchFamily="34" charset="0"/>
                      <a:ea typeface="+mn-ea"/>
                      <a:cs typeface="Calibri" panose="020F0502020204030204" pitchFamily="34" charset="0"/>
                    </a:defRPr>
                  </a:pPr>
                  <a:endParaRPr lang="lv-LV"/>
                </a:p>
              </c:txPr>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8709-41FC-B6EB-60C0954AAC82}"/>
                </c:ext>
              </c:extLst>
            </c:dLbl>
            <c:dLbl>
              <c:idx val="2"/>
              <c:layout>
                <c:manualLayout>
                  <c:x val="0.15740258800732784"/>
                  <c:y val="-8.2702021174383855E-2"/>
                </c:manualLayout>
              </c:layout>
              <c:spPr>
                <a:noFill/>
                <a:ln>
                  <a:noFill/>
                </a:ln>
                <a:effectLst/>
              </c:spPr>
              <c:txPr>
                <a:bodyPr rot="0" spcFirstLastPara="1" vertOverflow="ellipsis" vert="horz" wrap="square" anchor="ctr" anchorCtr="1"/>
                <a:lstStyle/>
                <a:p>
                  <a:pPr>
                    <a:defRPr sz="1200" b="1" i="0" u="none" strike="noStrike" kern="1200" spc="0" baseline="0">
                      <a:solidFill>
                        <a:schemeClr val="accent3"/>
                      </a:solidFill>
                      <a:latin typeface="Calibri" panose="020F0502020204030204" pitchFamily="34" charset="0"/>
                      <a:ea typeface="+mn-ea"/>
                      <a:cs typeface="Calibri" panose="020F0502020204030204" pitchFamily="34" charset="0"/>
                    </a:defRPr>
                  </a:pPr>
                  <a:endParaRPr lang="lv-LV"/>
                </a:p>
              </c:txPr>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8709-41FC-B6EB-60C0954AAC82}"/>
                </c:ext>
              </c:extLst>
            </c:dLbl>
            <c:dLbl>
              <c:idx val="3"/>
              <c:layout>
                <c:manualLayout>
                  <c:x val="0.14359792941585117"/>
                  <c:y val="3.8868171099525416E-2"/>
                </c:manualLayout>
              </c:layout>
              <c:spPr>
                <a:noFill/>
                <a:ln>
                  <a:noFill/>
                </a:ln>
                <a:effectLst/>
              </c:spPr>
              <c:txPr>
                <a:bodyPr rot="0" spcFirstLastPara="1" vertOverflow="ellipsis" vert="horz" wrap="square" anchor="ctr" anchorCtr="1"/>
                <a:lstStyle/>
                <a:p>
                  <a:pPr>
                    <a:defRPr sz="1200" b="1" i="0" u="none" strike="noStrike" kern="1200" spc="0" baseline="0">
                      <a:solidFill>
                        <a:srgbClr val="00B050"/>
                      </a:solidFill>
                      <a:latin typeface="Calibri" panose="020F0502020204030204" pitchFamily="34" charset="0"/>
                      <a:ea typeface="+mn-ea"/>
                      <a:cs typeface="Calibri" panose="020F0502020204030204" pitchFamily="34" charset="0"/>
                    </a:defRPr>
                  </a:pPr>
                  <a:endParaRPr lang="lv-LV"/>
                </a:p>
              </c:txPr>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8709-41FC-B6EB-60C0954AAC82}"/>
                </c:ext>
              </c:extLst>
            </c:dLbl>
            <c:dLbl>
              <c:idx val="4"/>
              <c:layout>
                <c:manualLayout>
                  <c:x val="0.15004962054322024"/>
                  <c:y val="0.10053627520230073"/>
                </c:manualLayout>
              </c:layout>
              <c:spPr>
                <a:noFill/>
                <a:ln>
                  <a:noFill/>
                </a:ln>
                <a:effectLst/>
              </c:spPr>
              <c:txPr>
                <a:bodyPr rot="0" spcFirstLastPara="1" vertOverflow="ellipsis" vert="horz" wrap="square" anchor="ctr" anchorCtr="1"/>
                <a:lstStyle/>
                <a:p>
                  <a:pPr>
                    <a:defRPr sz="1200" b="1" i="0" u="none" strike="noStrike" kern="1200" spc="0" baseline="0">
                      <a:solidFill>
                        <a:srgbClr val="F39C12"/>
                      </a:solidFill>
                      <a:latin typeface="Calibri" panose="020F0502020204030204" pitchFamily="34" charset="0"/>
                      <a:ea typeface="+mn-ea"/>
                      <a:cs typeface="Calibri" panose="020F0502020204030204" pitchFamily="34" charset="0"/>
                    </a:defRPr>
                  </a:pPr>
                  <a:endParaRPr lang="lv-LV"/>
                </a:p>
              </c:txPr>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9-8709-41FC-B6EB-60C0954AAC82}"/>
                </c:ext>
              </c:extLst>
            </c:dLbl>
            <c:dLbl>
              <c:idx val="5"/>
              <c:layout>
                <c:manualLayout>
                  <c:x val="0.12490223627874747"/>
                  <c:y val="0.22345262163072144"/>
                </c:manualLayout>
              </c:layout>
              <c:spPr>
                <a:noFill/>
                <a:ln>
                  <a:noFill/>
                </a:ln>
                <a:effectLst/>
              </c:spPr>
              <c:txPr>
                <a:bodyPr rot="0" spcFirstLastPara="1" vertOverflow="ellipsis" vert="horz" wrap="square" anchor="ctr" anchorCtr="1"/>
                <a:lstStyle/>
                <a:p>
                  <a:pPr>
                    <a:defRPr sz="1200" b="1" i="0" u="none" strike="noStrike" kern="1200" spc="0" baseline="0">
                      <a:solidFill>
                        <a:srgbClr val="F295BF"/>
                      </a:solidFill>
                      <a:latin typeface="Calibri" panose="020F0502020204030204" pitchFamily="34" charset="0"/>
                      <a:ea typeface="+mn-ea"/>
                      <a:cs typeface="Calibri" panose="020F0502020204030204" pitchFamily="34" charset="0"/>
                    </a:defRPr>
                  </a:pPr>
                  <a:endParaRPr lang="lv-LV"/>
                </a:p>
              </c:txPr>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B-8709-41FC-B6EB-60C0954AAC82}"/>
                </c:ext>
              </c:extLst>
            </c:dLbl>
            <c:dLbl>
              <c:idx val="6"/>
              <c:layout>
                <c:manualLayout>
                  <c:x val="8.9619811372536398E-3"/>
                  <c:y val="0.2362820716998929"/>
                </c:manualLayout>
              </c:layout>
              <c:spPr>
                <a:noFill/>
                <a:ln>
                  <a:noFill/>
                </a:ln>
                <a:effectLst/>
              </c:spPr>
              <c:txPr>
                <a:bodyPr rot="0" spcFirstLastPara="1" vertOverflow="ellipsis" vert="horz" wrap="square" anchor="ctr" anchorCtr="1"/>
                <a:lstStyle/>
                <a:p>
                  <a:pPr>
                    <a:defRPr sz="1200" b="1" i="0" u="none" strike="noStrike" kern="1200" spc="0" baseline="0">
                      <a:solidFill>
                        <a:srgbClr val="A6A6A6"/>
                      </a:solidFill>
                      <a:latin typeface="Calibri" panose="020F0502020204030204" pitchFamily="34" charset="0"/>
                      <a:ea typeface="+mn-ea"/>
                      <a:cs typeface="Calibri" panose="020F0502020204030204" pitchFamily="34" charset="0"/>
                    </a:defRPr>
                  </a:pPr>
                  <a:endParaRPr lang="lv-LV"/>
                </a:p>
              </c:txPr>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D-8709-41FC-B6EB-60C0954AAC82}"/>
                </c:ext>
              </c:extLst>
            </c:dLbl>
            <c:dLbl>
              <c:idx val="7"/>
              <c:layout>
                <c:manualLayout>
                  <c:x val="-1.6378880134054329E-2"/>
                  <c:y val="0.12517493094405568"/>
                </c:manualLayout>
              </c:layout>
              <c:spPr>
                <a:noFill/>
                <a:ln>
                  <a:solidFill>
                    <a:srgbClr val="00B0F0"/>
                  </a:solidFill>
                </a:ln>
                <a:effectLst/>
              </c:spPr>
              <c:txPr>
                <a:bodyPr rot="0" spcFirstLastPara="1" vertOverflow="ellipsis" vert="horz" wrap="square" anchor="ctr" anchorCtr="1"/>
                <a:lstStyle/>
                <a:p>
                  <a:pPr>
                    <a:defRPr sz="1400" b="1" i="0" u="none" strike="noStrike" kern="1200" spc="0" baseline="0">
                      <a:solidFill>
                        <a:srgbClr val="5AB2CA"/>
                      </a:solidFill>
                      <a:latin typeface="Calibri" panose="020F0502020204030204" pitchFamily="34" charset="0"/>
                      <a:ea typeface="+mn-ea"/>
                      <a:cs typeface="Calibri" panose="020F0502020204030204" pitchFamily="34" charset="0"/>
                    </a:defRPr>
                  </a:pPr>
                  <a:endParaRPr lang="lv-LV"/>
                </a:p>
              </c:txPr>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F-8709-41FC-B6EB-60C0954AAC82}"/>
                </c:ext>
              </c:extLst>
            </c:dLbl>
            <c:dLbl>
              <c:idx val="8"/>
              <c:layout>
                <c:manualLayout>
                  <c:x val="-4.4036698354194354E-2"/>
                  <c:y val="0.16518972717298314"/>
                </c:manualLayout>
              </c:layout>
              <c:spPr>
                <a:noFill/>
                <a:ln>
                  <a:noFill/>
                </a:ln>
                <a:effectLst/>
              </c:spPr>
              <c:txPr>
                <a:bodyPr rot="0" spcFirstLastPara="1" vertOverflow="ellipsis" vert="horz" wrap="square" anchor="ctr" anchorCtr="1"/>
                <a:lstStyle/>
                <a:p>
                  <a:pPr>
                    <a:defRPr sz="1200" b="1" i="0" u="none" strike="noStrike" kern="1200" spc="0" baseline="0">
                      <a:solidFill>
                        <a:srgbClr val="B3A2C7"/>
                      </a:solidFill>
                      <a:latin typeface="Calibri" panose="020F0502020204030204" pitchFamily="34" charset="0"/>
                      <a:ea typeface="+mn-ea"/>
                      <a:cs typeface="Calibri" panose="020F0502020204030204" pitchFamily="34" charset="0"/>
                    </a:defRPr>
                  </a:pPr>
                  <a:endParaRPr lang="lv-LV"/>
                </a:p>
              </c:txPr>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11-8709-41FC-B6EB-60C0954AAC82}"/>
                </c:ext>
              </c:extLst>
            </c:dLbl>
            <c:dLbl>
              <c:idx val="9"/>
              <c:layout>
                <c:manualLayout>
                  <c:x val="-9.9561231061656763E-2"/>
                  <c:y val="0.11012648478198883"/>
                </c:manualLayout>
              </c:layout>
              <c:spPr>
                <a:noFill/>
                <a:ln>
                  <a:noFill/>
                </a:ln>
                <a:effectLst/>
              </c:spPr>
              <c:txPr>
                <a:bodyPr rot="0" spcFirstLastPara="1" vertOverflow="ellipsis" vert="horz" wrap="square" anchor="ctr" anchorCtr="1"/>
                <a:lstStyle/>
                <a:p>
                  <a:pPr>
                    <a:defRPr sz="1200" b="1" i="0" u="none" strike="noStrike" kern="1200" spc="0" baseline="0">
                      <a:solidFill>
                        <a:srgbClr val="FF8B8B"/>
                      </a:solidFill>
                      <a:latin typeface="Calibri" panose="020F0502020204030204" pitchFamily="34" charset="0"/>
                      <a:ea typeface="+mn-ea"/>
                      <a:cs typeface="Calibri" panose="020F0502020204030204" pitchFamily="34" charset="0"/>
                    </a:defRPr>
                  </a:pPr>
                  <a:endParaRPr lang="lv-LV"/>
                </a:p>
              </c:txPr>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13-8709-41FC-B6EB-60C0954AAC82}"/>
                </c:ext>
              </c:extLst>
            </c:dLbl>
            <c:dLbl>
              <c:idx val="10"/>
              <c:layout>
                <c:manualLayout>
                  <c:x val="-0.12062226070931498"/>
                  <c:y val="2.5912114066350314E-2"/>
                </c:manualLayout>
              </c:layout>
              <c:spPr>
                <a:noFill/>
                <a:ln>
                  <a:noFill/>
                </a:ln>
                <a:effectLst/>
              </c:spPr>
              <c:txPr>
                <a:bodyPr rot="0" spcFirstLastPara="1" vertOverflow="ellipsis" vert="horz" wrap="square" anchor="ctr" anchorCtr="1"/>
                <a:lstStyle/>
                <a:p>
                  <a:pPr>
                    <a:defRPr sz="1200" b="1" i="0" u="none" strike="noStrike" kern="1200" spc="0" baseline="0">
                      <a:solidFill>
                        <a:schemeClr val="accent5">
                          <a:lumMod val="60000"/>
                        </a:schemeClr>
                      </a:solidFill>
                      <a:latin typeface="Calibri" panose="020F0502020204030204" pitchFamily="34" charset="0"/>
                      <a:ea typeface="+mn-ea"/>
                      <a:cs typeface="Calibri" panose="020F0502020204030204" pitchFamily="34" charset="0"/>
                    </a:defRPr>
                  </a:pPr>
                  <a:endParaRPr lang="lv-LV"/>
                </a:p>
              </c:txPr>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15-8709-41FC-B6EB-60C0954AAC82}"/>
                </c:ext>
              </c:extLst>
            </c:dLbl>
            <c:dLbl>
              <c:idx val="11"/>
              <c:layout>
                <c:manualLayout>
                  <c:x val="-0.17997607153453349"/>
                  <c:y val="-3.8868171099525534E-2"/>
                </c:manualLayout>
              </c:layout>
              <c:spPr>
                <a:noFill/>
                <a:ln>
                  <a:noFill/>
                </a:ln>
                <a:effectLst/>
              </c:spPr>
              <c:txPr>
                <a:bodyPr rot="0" spcFirstLastPara="1" vertOverflow="ellipsis" vert="horz" wrap="square" anchor="ctr" anchorCtr="1"/>
                <a:lstStyle/>
                <a:p>
                  <a:pPr>
                    <a:defRPr sz="1200" b="1" i="0" u="none" strike="noStrike" kern="1200" spc="0" baseline="0">
                      <a:solidFill>
                        <a:srgbClr val="8EB4E3"/>
                      </a:solidFill>
                      <a:latin typeface="Calibri" panose="020F0502020204030204" pitchFamily="34" charset="0"/>
                      <a:ea typeface="+mn-ea"/>
                      <a:cs typeface="Calibri" panose="020F0502020204030204" pitchFamily="34" charset="0"/>
                    </a:defRPr>
                  </a:pPr>
                  <a:endParaRPr lang="lv-LV"/>
                </a:p>
              </c:txPr>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17-8709-41FC-B6EB-60C0954AAC82}"/>
                </c:ext>
              </c:extLst>
            </c:dLbl>
            <c:dLbl>
              <c:idx val="12"/>
              <c:layout>
                <c:manualLayout>
                  <c:x val="-0.1011701783794913"/>
                  <c:y val="-0.17308575566933362"/>
                </c:manualLayout>
              </c:layout>
              <c:spPr>
                <a:noFill/>
                <a:ln>
                  <a:noFill/>
                </a:ln>
                <a:effectLst/>
              </c:spPr>
              <c:txPr>
                <a:bodyPr rot="0" spcFirstLastPara="1" vertOverflow="ellipsis" vert="horz" wrap="square" anchor="ctr" anchorCtr="1"/>
                <a:lstStyle/>
                <a:p>
                  <a:pPr>
                    <a:defRPr sz="1200" b="1" i="0" u="none" strike="noStrike" kern="1200" spc="0" baseline="0">
                      <a:solidFill>
                        <a:srgbClr val="A6A6A6"/>
                      </a:solidFill>
                      <a:latin typeface="Calibri" panose="020F0502020204030204" pitchFamily="34" charset="0"/>
                      <a:ea typeface="+mn-ea"/>
                      <a:cs typeface="Calibri" panose="020F0502020204030204" pitchFamily="34" charset="0"/>
                    </a:defRPr>
                  </a:pPr>
                  <a:endParaRPr lang="lv-LV"/>
                </a:p>
              </c:txPr>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19-8709-41FC-B6EB-60C0954AAC82}"/>
                </c:ext>
              </c:extLst>
            </c:dLbl>
            <c:spPr>
              <a:noFill/>
              <a:ln>
                <a:noFill/>
              </a:ln>
              <a:effectLst/>
            </c:spPr>
            <c:txPr>
              <a:bodyPr rot="0" spcFirstLastPara="1" vertOverflow="ellipsis" vert="horz" wrap="square" anchor="ctr" anchorCtr="1"/>
              <a:lstStyle/>
              <a:p>
                <a:pPr>
                  <a:defRPr sz="1200" b="1" i="0" u="none" strike="noStrike" kern="1200" spc="0" baseline="0">
                    <a:solidFill>
                      <a:schemeClr val="accent1"/>
                    </a:solidFill>
                    <a:latin typeface="Calibri" panose="020F0502020204030204" pitchFamily="34" charset="0"/>
                    <a:ea typeface="+mn-ea"/>
                    <a:cs typeface="Calibri" panose="020F0502020204030204" pitchFamily="34" charset="0"/>
                  </a:defRPr>
                </a:pPr>
                <a:endParaRPr lang="lv-LV"/>
              </a:p>
            </c:txPr>
            <c:showLegendKey val="0"/>
            <c:showVal val="0"/>
            <c:showCatName val="1"/>
            <c:showSerName val="0"/>
            <c:showPercent val="1"/>
            <c:showBubbleSize val="0"/>
            <c:showLeaderLines val="1"/>
            <c:leaderLines>
              <c:spPr>
                <a:ln w="9525" cap="flat" cmpd="sng" algn="ctr">
                  <a:solidFill>
                    <a:schemeClr val="bg1">
                      <a:lumMod val="85000"/>
                    </a:schemeClr>
                  </a:solidFill>
                  <a:round/>
                </a:ln>
                <a:effectLst/>
              </c:spPr>
            </c:leaderLines>
            <c:extLst>
              <c:ext xmlns:c15="http://schemas.microsoft.com/office/drawing/2012/chart" uri="{CE6537A1-D6FC-4f65-9D91-7224C49458BB}"/>
            </c:extLst>
          </c:dLbls>
          <c:cat>
            <c:strRef>
              <c:f>'15lv'!$B$26:$B$38</c:f>
              <c:strCache>
                <c:ptCount val="13"/>
                <c:pt idx="0">
                  <c:v>Graudaugi</c:v>
                </c:pt>
                <c:pt idx="1">
                  <c:v>Rapši</c:v>
                </c:pt>
                <c:pt idx="2">
                  <c:v>Lopbarības kultūras</c:v>
                </c:pt>
                <c:pt idx="3">
                  <c:v>Dārzeņi</c:v>
                </c:pt>
                <c:pt idx="4">
                  <c:v>Kartupeļi</c:v>
                </c:pt>
                <c:pt idx="5">
                  <c:v>Augļi un ogas</c:v>
                </c:pt>
                <c:pt idx="6">
                  <c:v>Citi augu produkti</c:v>
                </c:pt>
                <c:pt idx="7">
                  <c:v>Piens</c:v>
                </c:pt>
                <c:pt idx="8">
                  <c:v>Liellopi</c:v>
                </c:pt>
                <c:pt idx="9">
                  <c:v>Cūkas</c:v>
                </c:pt>
                <c:pt idx="10">
                  <c:v>Mājputni</c:v>
                </c:pt>
                <c:pt idx="11">
                  <c:v>Olas</c:v>
                </c:pt>
                <c:pt idx="12">
                  <c:v>Citi dzīvnieku produkti</c:v>
                </c:pt>
              </c:strCache>
            </c:strRef>
          </c:cat>
          <c:val>
            <c:numRef>
              <c:f>'15lv'!$V$26:$V$38</c:f>
              <c:numCache>
                <c:formatCode>General</c:formatCode>
                <c:ptCount val="13"/>
                <c:pt idx="0">
                  <c:v>375.04697549706754</c:v>
                </c:pt>
                <c:pt idx="1">
                  <c:v>71.963749352452382</c:v>
                </c:pt>
                <c:pt idx="2">
                  <c:v>71.542161302584688</c:v>
                </c:pt>
                <c:pt idx="3">
                  <c:v>45.050501350446311</c:v>
                </c:pt>
                <c:pt idx="4">
                  <c:v>64.834491597375518</c:v>
                </c:pt>
                <c:pt idx="5">
                  <c:v>10.976370040000001</c:v>
                </c:pt>
                <c:pt idx="6">
                  <c:v>56.287943186862101</c:v>
                </c:pt>
                <c:pt idx="7">
                  <c:v>277.82718193035629</c:v>
                </c:pt>
                <c:pt idx="8">
                  <c:v>48.637756472731617</c:v>
                </c:pt>
                <c:pt idx="9">
                  <c:v>74.640422518525043</c:v>
                </c:pt>
                <c:pt idx="10">
                  <c:v>48.96827584282282</c:v>
                </c:pt>
                <c:pt idx="11">
                  <c:v>41.778604559999991</c:v>
                </c:pt>
                <c:pt idx="12">
                  <c:v>27.709008108011332</c:v>
                </c:pt>
              </c:numCache>
            </c:numRef>
          </c:val>
          <c:extLst>
            <c:ext xmlns:c16="http://schemas.microsoft.com/office/drawing/2014/chart" uri="{C3380CC4-5D6E-409C-BE32-E72D297353CC}">
              <c16:uniqueId val="{0000001A-8709-41FC-B6EB-60C0954AAC82}"/>
            </c:ext>
          </c:extLst>
        </c:ser>
        <c:dLbls>
          <c:showLegendKey val="0"/>
          <c:showVal val="0"/>
          <c:showCatName val="1"/>
          <c:showSerName val="0"/>
          <c:showPercent val="0"/>
          <c:showBubbleSize val="0"/>
          <c:showLeaderLines val="1"/>
        </c:dLbls>
        <c:firstSliceAng val="281"/>
        <c:holeSize val="75"/>
      </c:doughnutChart>
      <c:spPr>
        <a:noFill/>
        <a:ln>
          <a:noFill/>
        </a:ln>
        <a:effectLst/>
      </c:spPr>
    </c:plotArea>
    <c:plotVisOnly val="1"/>
    <c:dispBlanksAs val="gap"/>
    <c:showDLblsOverMax val="0"/>
  </c:chart>
  <c:spPr>
    <a:noFill/>
    <a:ln>
      <a:noFill/>
    </a:ln>
    <a:effectLst/>
  </c:spPr>
  <c:txPr>
    <a:bodyPr/>
    <a:lstStyle/>
    <a:p>
      <a:pPr>
        <a:defRPr>
          <a:latin typeface="Segoe UI Light" panose="020B0502040204020203" pitchFamily="34" charset="0"/>
          <a:cs typeface="Segoe UI Light" panose="020B0502040204020203" pitchFamily="34" charset="0"/>
        </a:defRPr>
      </a:pPr>
      <a:endParaRPr lang="lv-LV"/>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Segoe UI Light" panose="020B0502040204020203" pitchFamily="34" charset="0"/>
                <a:ea typeface="+mn-ea"/>
                <a:cs typeface="Segoe UI Light" panose="020B0502040204020203" pitchFamily="34" charset="0"/>
              </a:defRPr>
            </a:pPr>
            <a:r>
              <a:rPr lang="lv-LV" sz="1800" b="0" dirty="0" smtClean="0">
                <a:latin typeface="Calibri Light" panose="020F0302020204030204" pitchFamily="34" charset="0"/>
                <a:cs typeface="Calibri Light" panose="020F0302020204030204" pitchFamily="34" charset="0"/>
              </a:rPr>
              <a:t>Lauksaimniecības izlaide, milj. EUR</a:t>
            </a:r>
            <a:endParaRPr lang="lv-LV" sz="1800" b="0" dirty="0">
              <a:latin typeface="Calibri Light" panose="020F0302020204030204" pitchFamily="34" charset="0"/>
              <a:cs typeface="Calibri Light" panose="020F0302020204030204" pitchFamily="34" charset="0"/>
            </a:endParaRPr>
          </a:p>
        </c:rich>
      </c:tx>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Segoe UI Light" panose="020B0502040204020203" pitchFamily="34" charset="0"/>
              <a:ea typeface="+mn-ea"/>
              <a:cs typeface="Segoe UI Light" panose="020B0502040204020203" pitchFamily="34" charset="0"/>
            </a:defRPr>
          </a:pPr>
          <a:endParaRPr lang="lv-LV"/>
        </a:p>
      </c:txPr>
    </c:title>
    <c:autoTitleDeleted val="0"/>
    <c:plotArea>
      <c:layout>
        <c:manualLayout>
          <c:layoutTarget val="inner"/>
          <c:xMode val="edge"/>
          <c:yMode val="edge"/>
          <c:x val="0.11224841748584613"/>
          <c:y val="0.20622663794013882"/>
          <c:w val="0.88775158251415398"/>
          <c:h val="0.55361900619412807"/>
        </c:manualLayout>
      </c:layout>
      <c:barChart>
        <c:barDir val="col"/>
        <c:grouping val="stacked"/>
        <c:varyColors val="0"/>
        <c:ser>
          <c:idx val="0"/>
          <c:order val="0"/>
          <c:tx>
            <c:strRef>
              <c:f>'14'!$B$6</c:f>
              <c:strCache>
                <c:ptCount val="1"/>
                <c:pt idx="0">
                  <c:v>Augkopības produkcijas izlaide</c:v>
                </c:pt>
              </c:strCache>
            </c:strRef>
          </c:tx>
          <c:spPr>
            <a:solidFill>
              <a:srgbClr val="83A7D1"/>
            </a:solidFill>
            <a:ln>
              <a:solidFill>
                <a:schemeClr val="accent5">
                  <a:lumMod val="50000"/>
                </a:schemeClr>
              </a:solidFill>
            </a:ln>
            <a:effectLst/>
          </c:spPr>
          <c:invertIfNegative val="0"/>
          <c:dLbls>
            <c:dLbl>
              <c:idx val="0"/>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0090-40DB-BEEE-77323F52E35A}"/>
                </c:ext>
              </c:extLst>
            </c:dLbl>
            <c:dLbl>
              <c:idx val="5"/>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0090-40DB-BEEE-77323F52E35A}"/>
                </c:ext>
              </c:extLst>
            </c:dLbl>
            <c:dLbl>
              <c:idx val="10"/>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0090-40DB-BEEE-77323F52E35A}"/>
                </c:ext>
              </c:extLst>
            </c:dLbl>
            <c:dLbl>
              <c:idx val="13"/>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0090-40DB-BEEE-77323F52E35A}"/>
                </c:ext>
              </c:extLst>
            </c:dLbl>
            <c:dLbl>
              <c:idx val="18"/>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0090-40DB-BEEE-77323F52E35A}"/>
                </c:ext>
              </c:extLst>
            </c:dLbl>
            <c:dLbl>
              <c:idx val="19"/>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0090-40DB-BEEE-77323F52E35A}"/>
                </c:ext>
              </c:extLst>
            </c:dLbl>
            <c:spPr>
              <a:noFill/>
              <a:ln>
                <a:noFill/>
              </a:ln>
              <a:effectLst/>
            </c:spPr>
            <c:txPr>
              <a:bodyPr rot="-5400000" spcFirstLastPara="1" vertOverflow="ellipsis" wrap="square" lIns="38100" tIns="19050" rIns="38100" bIns="19050" anchor="ctr" anchorCtr="1">
                <a:spAutoFit/>
              </a:bodyPr>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lv-LV"/>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'14'!$D$5:$W$5</c:f>
              <c:strCache>
                <c:ptCount val="20"/>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 p</c:v>
                </c:pt>
              </c:strCache>
            </c:strRef>
          </c:cat>
          <c:val>
            <c:numRef>
              <c:f>'14'!$D$6:$W$6</c:f>
              <c:numCache>
                <c:formatCode>0</c:formatCode>
                <c:ptCount val="20"/>
                <c:pt idx="0">
                  <c:v>163.23185411579902</c:v>
                </c:pt>
                <c:pt idx="1">
                  <c:v>157.91160043783421</c:v>
                </c:pt>
                <c:pt idx="2">
                  <c:v>180.4405584994274</c:v>
                </c:pt>
                <c:pt idx="3">
                  <c:v>212.8970558759045</c:v>
                </c:pt>
                <c:pt idx="4">
                  <c:v>241.34142662979784</c:v>
                </c:pt>
                <c:pt idx="5">
                  <c:v>291.70273456450434</c:v>
                </c:pt>
                <c:pt idx="6">
                  <c:v>342.72436805093395</c:v>
                </c:pt>
                <c:pt idx="7">
                  <c:v>381.22359182274329</c:v>
                </c:pt>
                <c:pt idx="8">
                  <c:v>523.27818282195312</c:v>
                </c:pt>
                <c:pt idx="9">
                  <c:v>529.63984268729268</c:v>
                </c:pt>
                <c:pt idx="10">
                  <c:v>436.72816321589232</c:v>
                </c:pt>
                <c:pt idx="11">
                  <c:v>478.5920423861707</c:v>
                </c:pt>
                <c:pt idx="12">
                  <c:v>552.68990148301816</c:v>
                </c:pt>
                <c:pt idx="13">
                  <c:v>744.15816838451769</c:v>
                </c:pt>
                <c:pt idx="14">
                  <c:v>664.16601296671558</c:v>
                </c:pt>
                <c:pt idx="15">
                  <c:v>649.87703658828684</c:v>
                </c:pt>
                <c:pt idx="16">
                  <c:v>787.01490181928978</c:v>
                </c:pt>
                <c:pt idx="17">
                  <c:v>705.48949753101817</c:v>
                </c:pt>
                <c:pt idx="18">
                  <c:v>737.54399483476902</c:v>
                </c:pt>
                <c:pt idx="19">
                  <c:v>695.70219232678858</c:v>
                </c:pt>
              </c:numCache>
            </c:numRef>
          </c:val>
          <c:extLst>
            <c:ext xmlns:c16="http://schemas.microsoft.com/office/drawing/2014/chart" uri="{C3380CC4-5D6E-409C-BE32-E72D297353CC}">
              <c16:uniqueId val="{00000000-0090-40DB-BEEE-77323F52E35A}"/>
            </c:ext>
          </c:extLst>
        </c:ser>
        <c:ser>
          <c:idx val="1"/>
          <c:order val="1"/>
          <c:tx>
            <c:strRef>
              <c:f>'14'!$B$7</c:f>
              <c:strCache>
                <c:ptCount val="1"/>
                <c:pt idx="0">
                  <c:v>Lopkopības produkcijas izlaide</c:v>
                </c:pt>
              </c:strCache>
            </c:strRef>
          </c:tx>
          <c:spPr>
            <a:solidFill>
              <a:srgbClr val="FFC000"/>
            </a:solidFill>
            <a:ln>
              <a:solidFill>
                <a:schemeClr val="accent6">
                  <a:lumMod val="75000"/>
                </a:schemeClr>
              </a:solidFill>
            </a:ln>
            <a:effectLst/>
          </c:spPr>
          <c:invertIfNegative val="0"/>
          <c:dLbls>
            <c:dLbl>
              <c:idx val="0"/>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0090-40DB-BEEE-77323F52E35A}"/>
                </c:ext>
              </c:extLst>
            </c:dLbl>
            <c:dLbl>
              <c:idx val="5"/>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0090-40DB-BEEE-77323F52E35A}"/>
                </c:ext>
              </c:extLst>
            </c:dLbl>
            <c:dLbl>
              <c:idx val="10"/>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0090-40DB-BEEE-77323F52E35A}"/>
                </c:ext>
              </c:extLst>
            </c:dLbl>
            <c:dLbl>
              <c:idx val="13"/>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0090-40DB-BEEE-77323F52E35A}"/>
                </c:ext>
              </c:extLst>
            </c:dLbl>
            <c:dLbl>
              <c:idx val="18"/>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0090-40DB-BEEE-77323F52E35A}"/>
                </c:ext>
              </c:extLst>
            </c:dLbl>
            <c:dLbl>
              <c:idx val="19"/>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0090-40DB-BEEE-77323F52E35A}"/>
                </c:ext>
              </c:extLst>
            </c:dLbl>
            <c:spPr>
              <a:noFill/>
              <a:ln>
                <a:noFill/>
              </a:ln>
              <a:effectLst/>
            </c:spPr>
            <c:txPr>
              <a:bodyPr rot="-5400000" spcFirstLastPara="1" vertOverflow="ellipsis" wrap="square" lIns="38100" tIns="19050" rIns="38100" bIns="19050" anchor="ctr" anchorCtr="1">
                <a:spAutoFit/>
              </a:bodyPr>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lv-LV"/>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'14'!$D$5:$W$5</c:f>
              <c:strCache>
                <c:ptCount val="20"/>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 p</c:v>
                </c:pt>
              </c:strCache>
            </c:strRef>
          </c:cat>
          <c:val>
            <c:numRef>
              <c:f>'14'!$D$7:$W$7</c:f>
              <c:numCache>
                <c:formatCode>0</c:formatCode>
                <c:ptCount val="20"/>
                <c:pt idx="0">
                  <c:v>158.33868731558317</c:v>
                </c:pt>
                <c:pt idx="1">
                  <c:v>181.36471238431176</c:v>
                </c:pt>
                <c:pt idx="2">
                  <c:v>228.4387221741712</c:v>
                </c:pt>
                <c:pt idx="3">
                  <c:v>215.64165916893256</c:v>
                </c:pt>
                <c:pt idx="4">
                  <c:v>207.88250731599987</c:v>
                </c:pt>
                <c:pt idx="5">
                  <c:v>260.47677770954874</c:v>
                </c:pt>
                <c:pt idx="6">
                  <c:v>298.89523035701023</c:v>
                </c:pt>
                <c:pt idx="7">
                  <c:v>346.73234896216854</c:v>
                </c:pt>
                <c:pt idx="8">
                  <c:v>394.6932572950638</c:v>
                </c:pt>
                <c:pt idx="9">
                  <c:v>403.95472991047285</c:v>
                </c:pt>
                <c:pt idx="10">
                  <c:v>347.50631056441659</c:v>
                </c:pt>
                <c:pt idx="11">
                  <c:v>386.70981642674707</c:v>
                </c:pt>
                <c:pt idx="12">
                  <c:v>425.46134285309466</c:v>
                </c:pt>
                <c:pt idx="13">
                  <c:v>456.39326970324771</c:v>
                </c:pt>
                <c:pt idx="14">
                  <c:v>500.25704445293024</c:v>
                </c:pt>
                <c:pt idx="15">
                  <c:v>492.07635844103436</c:v>
                </c:pt>
                <c:pt idx="16">
                  <c:v>489.83978057572682</c:v>
                </c:pt>
                <c:pt idx="17">
                  <c:v>457.01084836431545</c:v>
                </c:pt>
                <c:pt idx="18">
                  <c:v>540.09481497948468</c:v>
                </c:pt>
                <c:pt idx="19">
                  <c:v>519.56124943244708</c:v>
                </c:pt>
              </c:numCache>
            </c:numRef>
          </c:val>
          <c:extLst>
            <c:ext xmlns:c16="http://schemas.microsoft.com/office/drawing/2014/chart" uri="{C3380CC4-5D6E-409C-BE32-E72D297353CC}">
              <c16:uniqueId val="{00000001-0090-40DB-BEEE-77323F52E35A}"/>
            </c:ext>
          </c:extLst>
        </c:ser>
        <c:dLbls>
          <c:showLegendKey val="0"/>
          <c:showVal val="0"/>
          <c:showCatName val="0"/>
          <c:showSerName val="0"/>
          <c:showPercent val="0"/>
          <c:showBubbleSize val="0"/>
        </c:dLbls>
        <c:gapWidth val="55"/>
        <c:overlap val="100"/>
        <c:axId val="487149504"/>
        <c:axId val="487148328"/>
      </c:barChart>
      <c:lineChart>
        <c:grouping val="standard"/>
        <c:varyColors val="0"/>
        <c:ser>
          <c:idx val="2"/>
          <c:order val="2"/>
          <c:tx>
            <c:strRef>
              <c:f>'14'!$B$8</c:f>
              <c:strCache>
                <c:ptCount val="1"/>
                <c:pt idx="0">
                  <c:v>Izlaide kopā</c:v>
                </c:pt>
              </c:strCache>
            </c:strRef>
          </c:tx>
          <c:spPr>
            <a:ln w="28575" cap="rnd">
              <a:noFill/>
              <a:round/>
            </a:ln>
            <a:effectLst/>
          </c:spPr>
          <c:marker>
            <c:symbol val="none"/>
          </c:marker>
          <c:cat>
            <c:numRef>
              <c:f>'14'!$D$5:$V$5</c:f>
              <c:numCache>
                <c:formatCode>General</c:formatCod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numCache>
            </c:numRef>
          </c:cat>
          <c:val>
            <c:numRef>
              <c:f>'14'!$D$8:$W$8</c:f>
              <c:numCache>
                <c:formatCode>0</c:formatCode>
                <c:ptCount val="20"/>
                <c:pt idx="0">
                  <c:v>321.5705414313822</c:v>
                </c:pt>
                <c:pt idx="1">
                  <c:v>339.276312822146</c:v>
                </c:pt>
                <c:pt idx="2">
                  <c:v>408.8792806735986</c:v>
                </c:pt>
                <c:pt idx="3">
                  <c:v>428.53871504483709</c:v>
                </c:pt>
                <c:pt idx="4">
                  <c:v>449.22393394579774</c:v>
                </c:pt>
                <c:pt idx="5">
                  <c:v>552.17951227405308</c:v>
                </c:pt>
                <c:pt idx="6">
                  <c:v>641.61959840794418</c:v>
                </c:pt>
                <c:pt idx="7">
                  <c:v>727.95594078491183</c:v>
                </c:pt>
                <c:pt idx="8">
                  <c:v>917.97144011701698</c:v>
                </c:pt>
                <c:pt idx="9">
                  <c:v>933.59457259776559</c:v>
                </c:pt>
                <c:pt idx="10">
                  <c:v>784.23447378030892</c:v>
                </c:pt>
                <c:pt idx="11">
                  <c:v>865.30185881291777</c:v>
                </c:pt>
                <c:pt idx="12">
                  <c:v>978.15124433611277</c:v>
                </c:pt>
                <c:pt idx="13">
                  <c:v>1200.5514380877653</c:v>
                </c:pt>
                <c:pt idx="14">
                  <c:v>1164.4230574196458</c:v>
                </c:pt>
                <c:pt idx="15">
                  <c:v>1141.9533950293212</c:v>
                </c:pt>
                <c:pt idx="16">
                  <c:v>1276.8546823950167</c:v>
                </c:pt>
                <c:pt idx="17">
                  <c:v>1162.5003458953336</c:v>
                </c:pt>
                <c:pt idx="18">
                  <c:v>1277.6388098142538</c:v>
                </c:pt>
                <c:pt idx="19">
                  <c:v>1215.2634417592358</c:v>
                </c:pt>
              </c:numCache>
            </c:numRef>
          </c:val>
          <c:smooth val="0"/>
          <c:extLst>
            <c:ext xmlns:c16="http://schemas.microsoft.com/office/drawing/2014/chart" uri="{C3380CC4-5D6E-409C-BE32-E72D297353CC}">
              <c16:uniqueId val="{00000002-0090-40DB-BEEE-77323F52E35A}"/>
            </c:ext>
          </c:extLst>
        </c:ser>
        <c:dLbls>
          <c:showLegendKey val="0"/>
          <c:showVal val="0"/>
          <c:showCatName val="0"/>
          <c:showSerName val="0"/>
          <c:showPercent val="0"/>
          <c:showBubbleSize val="0"/>
        </c:dLbls>
        <c:marker val="1"/>
        <c:smooth val="0"/>
        <c:axId val="487145584"/>
        <c:axId val="487142056"/>
      </c:lineChart>
      <c:catAx>
        <c:axId val="487149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lv-LV"/>
          </a:p>
        </c:txPr>
        <c:crossAx val="487148328"/>
        <c:crosses val="autoZero"/>
        <c:auto val="1"/>
        <c:lblAlgn val="ctr"/>
        <c:lblOffset val="100"/>
        <c:noMultiLvlLbl val="0"/>
      </c:catAx>
      <c:valAx>
        <c:axId val="487148328"/>
        <c:scaling>
          <c:orientation val="minMax"/>
        </c:scaling>
        <c:delete val="1"/>
        <c:axPos val="l"/>
        <c:numFmt formatCode="0" sourceLinked="1"/>
        <c:majorTickMark val="out"/>
        <c:minorTickMark val="none"/>
        <c:tickLblPos val="nextTo"/>
        <c:crossAx val="487149504"/>
        <c:crosses val="autoZero"/>
        <c:crossBetween val="between"/>
      </c:valAx>
      <c:valAx>
        <c:axId val="487142056"/>
        <c:scaling>
          <c:orientation val="minMax"/>
        </c:scaling>
        <c:delete val="1"/>
        <c:axPos val="r"/>
        <c:numFmt formatCode="0" sourceLinked="1"/>
        <c:majorTickMark val="out"/>
        <c:minorTickMark val="none"/>
        <c:tickLblPos val="nextTo"/>
        <c:crossAx val="487145584"/>
        <c:crosses val="max"/>
        <c:crossBetween val="between"/>
      </c:valAx>
      <c:catAx>
        <c:axId val="487145584"/>
        <c:scaling>
          <c:orientation val="minMax"/>
        </c:scaling>
        <c:delete val="1"/>
        <c:axPos val="b"/>
        <c:numFmt formatCode="General" sourceLinked="1"/>
        <c:majorTickMark val="out"/>
        <c:minorTickMark val="none"/>
        <c:tickLblPos val="nextTo"/>
        <c:crossAx val="487142056"/>
        <c:crosses val="autoZero"/>
        <c:auto val="1"/>
        <c:lblAlgn val="ctr"/>
        <c:lblOffset val="100"/>
        <c:noMultiLvlLbl val="0"/>
      </c:catAx>
      <c:spPr>
        <a:noFill/>
        <a:ln>
          <a:noFill/>
        </a:ln>
        <a:effectLst/>
      </c:spPr>
    </c:plotArea>
    <c:legend>
      <c:legendPos val="b"/>
      <c:legendEntry>
        <c:idx val="2"/>
        <c:delete val="1"/>
      </c:legendEntry>
      <c:layout>
        <c:manualLayout>
          <c:xMode val="edge"/>
          <c:yMode val="edge"/>
          <c:x val="2.9704034470050312E-2"/>
          <c:y val="0.85259359767629828"/>
          <c:w val="0.96826364440562318"/>
          <c:h val="0.1344889282652844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lv-LV"/>
        </a:p>
      </c:txPr>
    </c:legend>
    <c:plotVisOnly val="1"/>
    <c:dispBlanksAs val="gap"/>
    <c:showDLblsOverMax val="0"/>
  </c:chart>
  <c:spPr>
    <a:noFill/>
    <a:ln>
      <a:noFill/>
    </a:ln>
    <a:effectLst/>
  </c:spPr>
  <c:txPr>
    <a:bodyPr/>
    <a:lstStyle/>
    <a:p>
      <a:pPr>
        <a:defRPr>
          <a:latin typeface="Segoe UI Light" panose="020B0502040204020203" pitchFamily="34" charset="0"/>
          <a:cs typeface="Segoe UI Light" panose="020B0502040204020203" pitchFamily="34" charset="0"/>
        </a:defRPr>
      </a:pPr>
      <a:endParaRPr lang="lv-LV"/>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4110967595378515E-2"/>
          <c:y val="4.7131854002993275E-3"/>
          <c:w val="0.86826828224008834"/>
          <c:h val="0.87565878330419833"/>
        </c:manualLayout>
      </c:layout>
      <c:areaChart>
        <c:grouping val="standard"/>
        <c:varyColors val="0"/>
        <c:ser>
          <c:idx val="0"/>
          <c:order val="0"/>
          <c:tx>
            <c:strRef>
              <c:f>'1.34'!$AK$7</c:f>
              <c:strCache>
                <c:ptCount val="1"/>
                <c:pt idx="0">
                  <c:v>Graudaugu platība</c:v>
                </c:pt>
              </c:strCache>
            </c:strRef>
          </c:tx>
          <c:spPr>
            <a:solidFill>
              <a:schemeClr val="accent6">
                <a:lumMod val="60000"/>
                <a:lumOff val="40000"/>
              </a:schemeClr>
            </a:solidFill>
            <a:ln>
              <a:solidFill>
                <a:schemeClr val="accent6">
                  <a:lumMod val="75000"/>
                </a:schemeClr>
              </a:solidFill>
            </a:ln>
            <a:effectLst/>
          </c:spPr>
          <c:cat>
            <c:strRef>
              <c:f>'1.34'!$AJ$8:$AJ$59</c:f>
              <c:strCache>
                <c:ptCount val="52"/>
                <c:pt idx="0">
                  <c:v>1909-1913</c:v>
                </c:pt>
                <c:pt idx="2">
                  <c:v>1920</c:v>
                </c:pt>
                <c:pt idx="4">
                  <c:v>1925</c:v>
                </c:pt>
                <c:pt idx="6">
                  <c:v>1930</c:v>
                </c:pt>
                <c:pt idx="8">
                  <c:v>1935</c:v>
                </c:pt>
                <c:pt idx="10">
                  <c:v>1938</c:v>
                </c:pt>
                <c:pt idx="12">
                  <c:v>1940</c:v>
                </c:pt>
                <c:pt idx="19">
                  <c:v>1980</c:v>
                </c:pt>
                <c:pt idx="21">
                  <c:v>1985</c:v>
                </c:pt>
                <c:pt idx="23">
                  <c:v>1990</c:v>
                </c:pt>
                <c:pt idx="24">
                  <c:v>1991</c:v>
                </c:pt>
                <c:pt idx="25">
                  <c:v>1992</c:v>
                </c:pt>
                <c:pt idx="26">
                  <c:v>1993</c:v>
                </c:pt>
                <c:pt idx="27">
                  <c:v>1994</c:v>
                </c:pt>
                <c:pt idx="28">
                  <c:v>1995</c:v>
                </c:pt>
                <c:pt idx="29">
                  <c:v>1996</c:v>
                </c:pt>
                <c:pt idx="30">
                  <c:v>1997</c:v>
                </c:pt>
                <c:pt idx="31">
                  <c:v>1998</c:v>
                </c:pt>
                <c:pt idx="32">
                  <c:v>1999</c:v>
                </c:pt>
                <c:pt idx="33">
                  <c:v>2000</c:v>
                </c:pt>
                <c:pt idx="34">
                  <c:v>2001</c:v>
                </c:pt>
                <c:pt idx="35">
                  <c:v>2002</c:v>
                </c:pt>
                <c:pt idx="36">
                  <c:v>2003</c:v>
                </c:pt>
                <c:pt idx="37">
                  <c:v>2004</c:v>
                </c:pt>
                <c:pt idx="38">
                  <c:v>2005</c:v>
                </c:pt>
                <c:pt idx="39">
                  <c:v>2006</c:v>
                </c:pt>
                <c:pt idx="40">
                  <c:v>2007</c:v>
                </c:pt>
                <c:pt idx="41">
                  <c:v>2008</c:v>
                </c:pt>
                <c:pt idx="42">
                  <c:v>2009</c:v>
                </c:pt>
                <c:pt idx="43">
                  <c:v>2010</c:v>
                </c:pt>
                <c:pt idx="44">
                  <c:v>2011</c:v>
                </c:pt>
                <c:pt idx="45">
                  <c:v>2012</c:v>
                </c:pt>
                <c:pt idx="46">
                  <c:v>2013</c:v>
                </c:pt>
                <c:pt idx="47">
                  <c:v>2014</c:v>
                </c:pt>
                <c:pt idx="48">
                  <c:v>2015</c:v>
                </c:pt>
                <c:pt idx="49">
                  <c:v>2016</c:v>
                </c:pt>
                <c:pt idx="50">
                  <c:v>2017</c:v>
                </c:pt>
                <c:pt idx="51">
                  <c:v>2018 p</c:v>
                </c:pt>
              </c:strCache>
            </c:strRef>
          </c:cat>
          <c:val>
            <c:numRef>
              <c:f>'1.34'!$AK$8:$AK$59</c:f>
              <c:numCache>
                <c:formatCode>0</c:formatCode>
                <c:ptCount val="52"/>
                <c:pt idx="0">
                  <c:v>959.8</c:v>
                </c:pt>
                <c:pt idx="1">
                  <c:v>700</c:v>
                </c:pt>
                <c:pt idx="2">
                  <c:v>601</c:v>
                </c:pt>
                <c:pt idx="3">
                  <c:v>750</c:v>
                </c:pt>
                <c:pt idx="4">
                  <c:v>899.90000000000009</c:v>
                </c:pt>
                <c:pt idx="5">
                  <c:v>915</c:v>
                </c:pt>
                <c:pt idx="6">
                  <c:v>929.6</c:v>
                </c:pt>
                <c:pt idx="7">
                  <c:v>1000</c:v>
                </c:pt>
                <c:pt idx="8">
                  <c:v>1060.8000000000002</c:v>
                </c:pt>
                <c:pt idx="9">
                  <c:v>1030</c:v>
                </c:pt>
                <c:pt idx="10">
                  <c:v>1005.2</c:v>
                </c:pt>
                <c:pt idx="11">
                  <c:v>1050</c:v>
                </c:pt>
                <c:pt idx="12">
                  <c:v>1096.7</c:v>
                </c:pt>
                <c:pt idx="19">
                  <c:v>688.3</c:v>
                </c:pt>
                <c:pt idx="20">
                  <c:v>689</c:v>
                </c:pt>
                <c:pt idx="21">
                  <c:v>690.8</c:v>
                </c:pt>
                <c:pt idx="22" formatCode="0.0">
                  <c:v>680</c:v>
                </c:pt>
                <c:pt idx="23">
                  <c:v>675.4</c:v>
                </c:pt>
                <c:pt idx="24">
                  <c:v>648.29999999999995</c:v>
                </c:pt>
                <c:pt idx="25">
                  <c:v>696.7</c:v>
                </c:pt>
                <c:pt idx="26">
                  <c:v>693.6</c:v>
                </c:pt>
                <c:pt idx="27">
                  <c:v>486.3</c:v>
                </c:pt>
                <c:pt idx="28">
                  <c:v>408.4</c:v>
                </c:pt>
                <c:pt idx="29">
                  <c:v>446.2</c:v>
                </c:pt>
                <c:pt idx="30">
                  <c:v>482.8</c:v>
                </c:pt>
                <c:pt idx="31">
                  <c:v>466</c:v>
                </c:pt>
                <c:pt idx="32">
                  <c:v>415.6</c:v>
                </c:pt>
                <c:pt idx="33">
                  <c:v>420</c:v>
                </c:pt>
                <c:pt idx="34">
                  <c:v>443.7</c:v>
                </c:pt>
                <c:pt idx="35">
                  <c:v>415</c:v>
                </c:pt>
                <c:pt idx="36">
                  <c:v>428.5</c:v>
                </c:pt>
                <c:pt idx="37">
                  <c:v>436.7</c:v>
                </c:pt>
                <c:pt idx="38">
                  <c:v>468.9</c:v>
                </c:pt>
                <c:pt idx="39">
                  <c:v>511.8</c:v>
                </c:pt>
                <c:pt idx="40">
                  <c:v>521.9</c:v>
                </c:pt>
                <c:pt idx="41">
                  <c:v>544.20000000000005</c:v>
                </c:pt>
                <c:pt idx="42">
                  <c:v>540.79999999999995</c:v>
                </c:pt>
                <c:pt idx="43">
                  <c:v>541.5</c:v>
                </c:pt>
                <c:pt idx="44">
                  <c:v>526.6</c:v>
                </c:pt>
                <c:pt idx="45">
                  <c:v>574.6</c:v>
                </c:pt>
                <c:pt idx="46">
                  <c:v>583.9</c:v>
                </c:pt>
                <c:pt idx="47">
                  <c:v>655.20000000000005</c:v>
                </c:pt>
                <c:pt idx="48">
                  <c:v>679.74999999999989</c:v>
                </c:pt>
                <c:pt idx="49">
                  <c:v>716</c:v>
                </c:pt>
                <c:pt idx="50">
                  <c:v>703.5</c:v>
                </c:pt>
                <c:pt idx="51">
                  <c:v>685.47497999999996</c:v>
                </c:pt>
              </c:numCache>
            </c:numRef>
          </c:val>
          <c:extLst>
            <c:ext xmlns:c16="http://schemas.microsoft.com/office/drawing/2014/chart" uri="{C3380CC4-5D6E-409C-BE32-E72D297353CC}">
              <c16:uniqueId val="{00000000-C588-45D2-9D63-C9E6A15E1056}"/>
            </c:ext>
          </c:extLst>
        </c:ser>
        <c:ser>
          <c:idx val="2"/>
          <c:order val="2"/>
          <c:tx>
            <c:strRef>
              <c:f>'1.34'!$AM$7</c:f>
              <c:strCache>
                <c:ptCount val="1"/>
              </c:strCache>
            </c:strRef>
          </c:tx>
          <c:spPr>
            <a:pattFill prst="pct5">
              <a:fgClr>
                <a:schemeClr val="accent6">
                  <a:lumMod val="60000"/>
                  <a:lumOff val="40000"/>
                </a:schemeClr>
              </a:fgClr>
              <a:bgClr>
                <a:schemeClr val="bg1"/>
              </a:bgClr>
            </a:pattFill>
            <a:ln w="19050">
              <a:solidFill>
                <a:schemeClr val="accent6">
                  <a:lumMod val="60000"/>
                  <a:lumOff val="40000"/>
                </a:schemeClr>
              </a:solidFill>
              <a:prstDash val="sysDash"/>
            </a:ln>
            <a:effectLst/>
          </c:spPr>
          <c:cat>
            <c:strRef>
              <c:f>'1.34'!$AJ$8:$AJ$59</c:f>
              <c:strCache>
                <c:ptCount val="52"/>
                <c:pt idx="0">
                  <c:v>1909-1913</c:v>
                </c:pt>
                <c:pt idx="2">
                  <c:v>1920</c:v>
                </c:pt>
                <c:pt idx="4">
                  <c:v>1925</c:v>
                </c:pt>
                <c:pt idx="6">
                  <c:v>1930</c:v>
                </c:pt>
                <c:pt idx="8">
                  <c:v>1935</c:v>
                </c:pt>
                <c:pt idx="10">
                  <c:v>1938</c:v>
                </c:pt>
                <c:pt idx="12">
                  <c:v>1940</c:v>
                </c:pt>
                <c:pt idx="19">
                  <c:v>1980</c:v>
                </c:pt>
                <c:pt idx="21">
                  <c:v>1985</c:v>
                </c:pt>
                <c:pt idx="23">
                  <c:v>1990</c:v>
                </c:pt>
                <c:pt idx="24">
                  <c:v>1991</c:v>
                </c:pt>
                <c:pt idx="25">
                  <c:v>1992</c:v>
                </c:pt>
                <c:pt idx="26">
                  <c:v>1993</c:v>
                </c:pt>
                <c:pt idx="27">
                  <c:v>1994</c:v>
                </c:pt>
                <c:pt idx="28">
                  <c:v>1995</c:v>
                </c:pt>
                <c:pt idx="29">
                  <c:v>1996</c:v>
                </c:pt>
                <c:pt idx="30">
                  <c:v>1997</c:v>
                </c:pt>
                <c:pt idx="31">
                  <c:v>1998</c:v>
                </c:pt>
                <c:pt idx="32">
                  <c:v>1999</c:v>
                </c:pt>
                <c:pt idx="33">
                  <c:v>2000</c:v>
                </c:pt>
                <c:pt idx="34">
                  <c:v>2001</c:v>
                </c:pt>
                <c:pt idx="35">
                  <c:v>2002</c:v>
                </c:pt>
                <c:pt idx="36">
                  <c:v>2003</c:v>
                </c:pt>
                <c:pt idx="37">
                  <c:v>2004</c:v>
                </c:pt>
                <c:pt idx="38">
                  <c:v>2005</c:v>
                </c:pt>
                <c:pt idx="39">
                  <c:v>2006</c:v>
                </c:pt>
                <c:pt idx="40">
                  <c:v>2007</c:v>
                </c:pt>
                <c:pt idx="41">
                  <c:v>2008</c:v>
                </c:pt>
                <c:pt idx="42">
                  <c:v>2009</c:v>
                </c:pt>
                <c:pt idx="43">
                  <c:v>2010</c:v>
                </c:pt>
                <c:pt idx="44">
                  <c:v>2011</c:v>
                </c:pt>
                <c:pt idx="45">
                  <c:v>2012</c:v>
                </c:pt>
                <c:pt idx="46">
                  <c:v>2013</c:v>
                </c:pt>
                <c:pt idx="47">
                  <c:v>2014</c:v>
                </c:pt>
                <c:pt idx="48">
                  <c:v>2015</c:v>
                </c:pt>
                <c:pt idx="49">
                  <c:v>2016</c:v>
                </c:pt>
                <c:pt idx="50">
                  <c:v>2017</c:v>
                </c:pt>
                <c:pt idx="51">
                  <c:v>2018 p</c:v>
                </c:pt>
              </c:strCache>
            </c:strRef>
          </c:cat>
          <c:val>
            <c:numRef>
              <c:f>'1.34'!$AM$8:$AM$59</c:f>
              <c:numCache>
                <c:formatCode>General</c:formatCode>
                <c:ptCount val="52"/>
                <c:pt idx="12" formatCode="0">
                  <c:v>1096.7</c:v>
                </c:pt>
                <c:pt idx="13" formatCode="0">
                  <c:v>1030</c:v>
                </c:pt>
                <c:pt idx="14" formatCode="0">
                  <c:v>955</c:v>
                </c:pt>
                <c:pt idx="15" formatCode="0">
                  <c:v>895</c:v>
                </c:pt>
                <c:pt idx="16" formatCode="0">
                  <c:v>832</c:v>
                </c:pt>
                <c:pt idx="17" formatCode="0">
                  <c:v>784</c:v>
                </c:pt>
                <c:pt idx="18" formatCode="0">
                  <c:v>736</c:v>
                </c:pt>
                <c:pt idx="19" formatCode="0">
                  <c:v>688.3</c:v>
                </c:pt>
              </c:numCache>
            </c:numRef>
          </c:val>
          <c:extLst>
            <c:ext xmlns:c16="http://schemas.microsoft.com/office/drawing/2014/chart" uri="{C3380CC4-5D6E-409C-BE32-E72D297353CC}">
              <c16:uniqueId val="{00000001-C588-45D2-9D63-C9E6A15E1056}"/>
            </c:ext>
          </c:extLst>
        </c:ser>
        <c:dLbls>
          <c:showLegendKey val="0"/>
          <c:showVal val="0"/>
          <c:showCatName val="0"/>
          <c:showSerName val="0"/>
          <c:showPercent val="0"/>
          <c:showBubbleSize val="0"/>
        </c:dLbls>
        <c:axId val="278042048"/>
        <c:axId val="278036952"/>
      </c:areaChart>
      <c:lineChart>
        <c:grouping val="standard"/>
        <c:varyColors val="0"/>
        <c:ser>
          <c:idx val="1"/>
          <c:order val="1"/>
          <c:tx>
            <c:strRef>
              <c:f>'1.34'!$AL$7</c:f>
              <c:strCache>
                <c:ptCount val="1"/>
                <c:pt idx="0">
                  <c:v>Graudaugu kopraža</c:v>
                </c:pt>
              </c:strCache>
            </c:strRef>
          </c:tx>
          <c:spPr>
            <a:ln w="28575" cap="rnd">
              <a:solidFill>
                <a:schemeClr val="accent6">
                  <a:lumMod val="50000"/>
                </a:schemeClr>
              </a:solidFill>
              <a:round/>
            </a:ln>
            <a:effectLst/>
          </c:spPr>
          <c:marker>
            <c:symbol val="none"/>
          </c:marker>
          <c:dPt>
            <c:idx val="13"/>
            <c:marker>
              <c:symbol val="none"/>
            </c:marker>
            <c:bubble3D val="0"/>
            <c:spPr>
              <a:ln w="28575" cap="rnd">
                <a:solidFill>
                  <a:schemeClr val="accent6">
                    <a:lumMod val="50000"/>
                  </a:schemeClr>
                </a:solidFill>
                <a:prstDash val="sysDash"/>
                <a:round/>
              </a:ln>
              <a:effectLst/>
            </c:spPr>
            <c:extLst>
              <c:ext xmlns:c16="http://schemas.microsoft.com/office/drawing/2014/chart" uri="{C3380CC4-5D6E-409C-BE32-E72D297353CC}">
                <c16:uniqueId val="{00000003-C588-45D2-9D63-C9E6A15E1056}"/>
              </c:ext>
            </c:extLst>
          </c:dPt>
          <c:dPt>
            <c:idx val="14"/>
            <c:marker>
              <c:symbol val="none"/>
            </c:marker>
            <c:bubble3D val="0"/>
            <c:spPr>
              <a:ln w="28575" cap="rnd">
                <a:solidFill>
                  <a:schemeClr val="accent6">
                    <a:lumMod val="50000"/>
                  </a:schemeClr>
                </a:solidFill>
                <a:prstDash val="sysDash"/>
                <a:round/>
              </a:ln>
              <a:effectLst/>
            </c:spPr>
            <c:extLst>
              <c:ext xmlns:c16="http://schemas.microsoft.com/office/drawing/2014/chart" uri="{C3380CC4-5D6E-409C-BE32-E72D297353CC}">
                <c16:uniqueId val="{00000005-C588-45D2-9D63-C9E6A15E1056}"/>
              </c:ext>
            </c:extLst>
          </c:dPt>
          <c:dPt>
            <c:idx val="15"/>
            <c:marker>
              <c:symbol val="none"/>
            </c:marker>
            <c:bubble3D val="0"/>
            <c:spPr>
              <a:ln w="28575" cap="rnd">
                <a:solidFill>
                  <a:schemeClr val="accent6">
                    <a:lumMod val="50000"/>
                  </a:schemeClr>
                </a:solidFill>
                <a:prstDash val="sysDash"/>
                <a:round/>
              </a:ln>
              <a:effectLst/>
            </c:spPr>
            <c:extLst>
              <c:ext xmlns:c16="http://schemas.microsoft.com/office/drawing/2014/chart" uri="{C3380CC4-5D6E-409C-BE32-E72D297353CC}">
                <c16:uniqueId val="{00000007-C588-45D2-9D63-C9E6A15E1056}"/>
              </c:ext>
            </c:extLst>
          </c:dPt>
          <c:dPt>
            <c:idx val="16"/>
            <c:marker>
              <c:symbol val="none"/>
            </c:marker>
            <c:bubble3D val="0"/>
            <c:spPr>
              <a:ln w="28575" cap="rnd">
                <a:solidFill>
                  <a:schemeClr val="accent6">
                    <a:lumMod val="50000"/>
                  </a:schemeClr>
                </a:solidFill>
                <a:prstDash val="sysDash"/>
                <a:round/>
              </a:ln>
              <a:effectLst/>
            </c:spPr>
            <c:extLst>
              <c:ext xmlns:c16="http://schemas.microsoft.com/office/drawing/2014/chart" uri="{C3380CC4-5D6E-409C-BE32-E72D297353CC}">
                <c16:uniqueId val="{00000009-C588-45D2-9D63-C9E6A15E1056}"/>
              </c:ext>
            </c:extLst>
          </c:dPt>
          <c:dPt>
            <c:idx val="17"/>
            <c:marker>
              <c:symbol val="none"/>
            </c:marker>
            <c:bubble3D val="0"/>
            <c:spPr>
              <a:ln w="28575" cap="rnd">
                <a:solidFill>
                  <a:schemeClr val="accent6">
                    <a:lumMod val="50000"/>
                  </a:schemeClr>
                </a:solidFill>
                <a:prstDash val="sysDash"/>
                <a:round/>
              </a:ln>
              <a:effectLst/>
            </c:spPr>
            <c:extLst>
              <c:ext xmlns:c16="http://schemas.microsoft.com/office/drawing/2014/chart" uri="{C3380CC4-5D6E-409C-BE32-E72D297353CC}">
                <c16:uniqueId val="{0000000B-C588-45D2-9D63-C9E6A15E1056}"/>
              </c:ext>
            </c:extLst>
          </c:dPt>
          <c:dPt>
            <c:idx val="18"/>
            <c:marker>
              <c:symbol val="none"/>
            </c:marker>
            <c:bubble3D val="0"/>
            <c:spPr>
              <a:ln w="28575" cap="rnd">
                <a:solidFill>
                  <a:schemeClr val="accent6">
                    <a:lumMod val="50000"/>
                  </a:schemeClr>
                </a:solidFill>
                <a:prstDash val="sysDash"/>
                <a:round/>
              </a:ln>
              <a:effectLst/>
            </c:spPr>
            <c:extLst>
              <c:ext xmlns:c16="http://schemas.microsoft.com/office/drawing/2014/chart" uri="{C3380CC4-5D6E-409C-BE32-E72D297353CC}">
                <c16:uniqueId val="{0000000D-C588-45D2-9D63-C9E6A15E1056}"/>
              </c:ext>
            </c:extLst>
          </c:dPt>
          <c:dPt>
            <c:idx val="19"/>
            <c:marker>
              <c:symbol val="none"/>
            </c:marker>
            <c:bubble3D val="0"/>
            <c:spPr>
              <a:ln w="28575" cap="rnd">
                <a:solidFill>
                  <a:schemeClr val="accent6">
                    <a:lumMod val="50000"/>
                  </a:schemeClr>
                </a:solidFill>
                <a:prstDash val="sysDash"/>
                <a:round/>
              </a:ln>
              <a:effectLst/>
            </c:spPr>
            <c:extLst>
              <c:ext xmlns:c16="http://schemas.microsoft.com/office/drawing/2014/chart" uri="{C3380CC4-5D6E-409C-BE32-E72D297353CC}">
                <c16:uniqueId val="{0000000F-C588-45D2-9D63-C9E6A15E1056}"/>
              </c:ext>
            </c:extLst>
          </c:dPt>
          <c:dLbls>
            <c:dLbl>
              <c:idx val="48"/>
              <c:layout>
                <c:manualLayout>
                  <c:x val="-3.161310646757693E-2"/>
                  <c:y val="-2.5755111477045515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3">
                          <a:lumMod val="50000"/>
                        </a:schemeClr>
                      </a:solidFill>
                      <a:latin typeface="+mn-lt"/>
                      <a:ea typeface="+mn-ea"/>
                      <a:cs typeface="+mn-cs"/>
                    </a:defRPr>
                  </a:pPr>
                  <a:endParaRPr lang="lv-LV"/>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C6A8-4EE8-8388-FFFF4B190CBF}"/>
                </c:ext>
              </c:extLst>
            </c:dLbl>
            <c:dLbl>
              <c:idx val="51"/>
              <c:layout>
                <c:manualLayout>
                  <c:x val="-6.1469929242510692E-2"/>
                  <c:y val="-2.5755111477045976E-3"/>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3">
                          <a:lumMod val="50000"/>
                        </a:schemeClr>
                      </a:solidFill>
                      <a:latin typeface="+mn-lt"/>
                      <a:ea typeface="+mn-ea"/>
                      <a:cs typeface="+mn-cs"/>
                    </a:defRPr>
                  </a:pPr>
                  <a:endParaRPr lang="lv-LV"/>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C6A8-4EE8-8388-FFFF4B190CB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'1.34'!$AJ$8:$AJ$59</c:f>
              <c:strCache>
                <c:ptCount val="52"/>
                <c:pt idx="0">
                  <c:v>1909-1913</c:v>
                </c:pt>
                <c:pt idx="2">
                  <c:v>1920</c:v>
                </c:pt>
                <c:pt idx="4">
                  <c:v>1925</c:v>
                </c:pt>
                <c:pt idx="6">
                  <c:v>1930</c:v>
                </c:pt>
                <c:pt idx="8">
                  <c:v>1935</c:v>
                </c:pt>
                <c:pt idx="10">
                  <c:v>1938</c:v>
                </c:pt>
                <c:pt idx="12">
                  <c:v>1940</c:v>
                </c:pt>
                <c:pt idx="19">
                  <c:v>1980</c:v>
                </c:pt>
                <c:pt idx="21">
                  <c:v>1985</c:v>
                </c:pt>
                <c:pt idx="23">
                  <c:v>1990</c:v>
                </c:pt>
                <c:pt idx="24">
                  <c:v>1991</c:v>
                </c:pt>
                <c:pt idx="25">
                  <c:v>1992</c:v>
                </c:pt>
                <c:pt idx="26">
                  <c:v>1993</c:v>
                </c:pt>
                <c:pt idx="27">
                  <c:v>1994</c:v>
                </c:pt>
                <c:pt idx="28">
                  <c:v>1995</c:v>
                </c:pt>
                <c:pt idx="29">
                  <c:v>1996</c:v>
                </c:pt>
                <c:pt idx="30">
                  <c:v>1997</c:v>
                </c:pt>
                <c:pt idx="31">
                  <c:v>1998</c:v>
                </c:pt>
                <c:pt idx="32">
                  <c:v>1999</c:v>
                </c:pt>
                <c:pt idx="33">
                  <c:v>2000</c:v>
                </c:pt>
                <c:pt idx="34">
                  <c:v>2001</c:v>
                </c:pt>
                <c:pt idx="35">
                  <c:v>2002</c:v>
                </c:pt>
                <c:pt idx="36">
                  <c:v>2003</c:v>
                </c:pt>
                <c:pt idx="37">
                  <c:v>2004</c:v>
                </c:pt>
                <c:pt idx="38">
                  <c:v>2005</c:v>
                </c:pt>
                <c:pt idx="39">
                  <c:v>2006</c:v>
                </c:pt>
                <c:pt idx="40">
                  <c:v>2007</c:v>
                </c:pt>
                <c:pt idx="41">
                  <c:v>2008</c:v>
                </c:pt>
                <c:pt idx="42">
                  <c:v>2009</c:v>
                </c:pt>
                <c:pt idx="43">
                  <c:v>2010</c:v>
                </c:pt>
                <c:pt idx="44">
                  <c:v>2011</c:v>
                </c:pt>
                <c:pt idx="45">
                  <c:v>2012</c:v>
                </c:pt>
                <c:pt idx="46">
                  <c:v>2013</c:v>
                </c:pt>
                <c:pt idx="47">
                  <c:v>2014</c:v>
                </c:pt>
                <c:pt idx="48">
                  <c:v>2015</c:v>
                </c:pt>
                <c:pt idx="49">
                  <c:v>2016</c:v>
                </c:pt>
                <c:pt idx="50">
                  <c:v>2017</c:v>
                </c:pt>
                <c:pt idx="51">
                  <c:v>2018 p</c:v>
                </c:pt>
              </c:strCache>
            </c:strRef>
          </c:cat>
          <c:val>
            <c:numRef>
              <c:f>'1.34'!$AL$8:$AL$59</c:f>
              <c:numCache>
                <c:formatCode>0</c:formatCode>
                <c:ptCount val="52"/>
                <c:pt idx="0">
                  <c:v>815.8</c:v>
                </c:pt>
                <c:pt idx="1">
                  <c:v>550</c:v>
                </c:pt>
                <c:pt idx="2">
                  <c:v>309.33999999999997</c:v>
                </c:pt>
                <c:pt idx="3">
                  <c:v>550</c:v>
                </c:pt>
                <c:pt idx="4">
                  <c:v>855.71</c:v>
                </c:pt>
                <c:pt idx="5">
                  <c:v>950</c:v>
                </c:pt>
                <c:pt idx="6">
                  <c:v>1004.73</c:v>
                </c:pt>
                <c:pt idx="7">
                  <c:v>1070</c:v>
                </c:pt>
                <c:pt idx="8">
                  <c:v>1131.8799999999999</c:v>
                </c:pt>
                <c:pt idx="9" formatCode="General">
                  <c:v>1200</c:v>
                </c:pt>
                <c:pt idx="10" formatCode="General">
                  <c:v>1317</c:v>
                </c:pt>
                <c:pt idx="11" formatCode="General">
                  <c:v>1320</c:v>
                </c:pt>
                <c:pt idx="12" formatCode="General">
                  <c:v>1339</c:v>
                </c:pt>
                <c:pt idx="13" formatCode="General">
                  <c:v>1250</c:v>
                </c:pt>
                <c:pt idx="14" formatCode="General">
                  <c:v>1150</c:v>
                </c:pt>
                <c:pt idx="15" formatCode="General">
                  <c:v>1050</c:v>
                </c:pt>
                <c:pt idx="16">
                  <c:v>1000</c:v>
                </c:pt>
                <c:pt idx="17">
                  <c:v>950</c:v>
                </c:pt>
                <c:pt idx="18" formatCode="General">
                  <c:v>900</c:v>
                </c:pt>
                <c:pt idx="19" formatCode="General">
                  <c:v>811</c:v>
                </c:pt>
                <c:pt idx="20" formatCode="General">
                  <c:v>1000</c:v>
                </c:pt>
                <c:pt idx="21" formatCode="General">
                  <c:v>1238</c:v>
                </c:pt>
                <c:pt idx="22" formatCode="General">
                  <c:v>1400</c:v>
                </c:pt>
                <c:pt idx="23" formatCode="General">
                  <c:v>1599</c:v>
                </c:pt>
                <c:pt idx="24" formatCode="General">
                  <c:v>1315</c:v>
                </c:pt>
                <c:pt idx="25" formatCode="General">
                  <c:v>1143</c:v>
                </c:pt>
                <c:pt idx="26" formatCode="General">
                  <c:v>1231</c:v>
                </c:pt>
                <c:pt idx="27" formatCode="General">
                  <c:v>896</c:v>
                </c:pt>
                <c:pt idx="28" formatCode="General">
                  <c:v>689</c:v>
                </c:pt>
                <c:pt idx="29" formatCode="General">
                  <c:v>961</c:v>
                </c:pt>
                <c:pt idx="30" formatCode="General">
                  <c:v>1035</c:v>
                </c:pt>
                <c:pt idx="31" formatCode="General">
                  <c:v>959</c:v>
                </c:pt>
                <c:pt idx="32" formatCode="General">
                  <c:v>783</c:v>
                </c:pt>
                <c:pt idx="33" formatCode="General">
                  <c:v>924</c:v>
                </c:pt>
                <c:pt idx="34" formatCode="General">
                  <c:v>928</c:v>
                </c:pt>
                <c:pt idx="35" formatCode="General">
                  <c:v>1029</c:v>
                </c:pt>
                <c:pt idx="36" formatCode="General">
                  <c:v>932</c:v>
                </c:pt>
                <c:pt idx="37" formatCode="General">
                  <c:v>1060</c:v>
                </c:pt>
                <c:pt idx="38" formatCode="General">
                  <c:v>1314</c:v>
                </c:pt>
                <c:pt idx="39" formatCode="General">
                  <c:v>1159</c:v>
                </c:pt>
                <c:pt idx="40" formatCode="General">
                  <c:v>1535</c:v>
                </c:pt>
                <c:pt idx="41" formatCode="General">
                  <c:v>1689</c:v>
                </c:pt>
                <c:pt idx="42" formatCode="General">
                  <c:v>1663</c:v>
                </c:pt>
                <c:pt idx="43" formatCode="General">
                  <c:v>1435</c:v>
                </c:pt>
                <c:pt idx="44" formatCode="General">
                  <c:v>1412</c:v>
                </c:pt>
                <c:pt idx="45" formatCode="General">
                  <c:v>2125</c:v>
                </c:pt>
                <c:pt idx="46" formatCode="General">
                  <c:v>1949</c:v>
                </c:pt>
                <c:pt idx="47">
                  <c:v>2227</c:v>
                </c:pt>
                <c:pt idx="48">
                  <c:v>3021.5</c:v>
                </c:pt>
                <c:pt idx="49">
                  <c:v>2703.2000000000003</c:v>
                </c:pt>
                <c:pt idx="50">
                  <c:v>2692.5</c:v>
                </c:pt>
                <c:pt idx="51">
                  <c:v>2063.9681246</c:v>
                </c:pt>
              </c:numCache>
            </c:numRef>
          </c:val>
          <c:smooth val="0"/>
          <c:extLst>
            <c:ext xmlns:c16="http://schemas.microsoft.com/office/drawing/2014/chart" uri="{C3380CC4-5D6E-409C-BE32-E72D297353CC}">
              <c16:uniqueId val="{00000010-C588-45D2-9D63-C9E6A15E1056}"/>
            </c:ext>
          </c:extLst>
        </c:ser>
        <c:dLbls>
          <c:showLegendKey val="0"/>
          <c:showVal val="0"/>
          <c:showCatName val="0"/>
          <c:showSerName val="0"/>
          <c:showPercent val="0"/>
          <c:showBubbleSize val="0"/>
        </c:dLbls>
        <c:marker val="1"/>
        <c:smooth val="0"/>
        <c:axId val="278037344"/>
        <c:axId val="278033032"/>
      </c:lineChart>
      <c:catAx>
        <c:axId val="278042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lv-LV"/>
          </a:p>
        </c:txPr>
        <c:crossAx val="278036952"/>
        <c:crosses val="autoZero"/>
        <c:auto val="1"/>
        <c:lblAlgn val="ctr"/>
        <c:lblOffset val="100"/>
        <c:noMultiLvlLbl val="0"/>
      </c:catAx>
      <c:valAx>
        <c:axId val="278036952"/>
        <c:scaling>
          <c:orientation val="minMax"/>
          <c:max val="250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300" b="0" i="0" u="none" strike="noStrike" kern="1200" baseline="0">
                <a:solidFill>
                  <a:schemeClr val="bg1"/>
                </a:solidFill>
                <a:latin typeface="+mn-lt"/>
                <a:ea typeface="+mn-ea"/>
                <a:cs typeface="+mn-cs"/>
              </a:defRPr>
            </a:pPr>
            <a:endParaRPr lang="lv-LV"/>
          </a:p>
        </c:txPr>
        <c:crossAx val="278042048"/>
        <c:crosses val="autoZero"/>
        <c:crossBetween val="between"/>
      </c:valAx>
      <c:valAx>
        <c:axId val="278033032"/>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lv-LV"/>
          </a:p>
        </c:txPr>
        <c:crossAx val="278037344"/>
        <c:crosses val="max"/>
        <c:crossBetween val="between"/>
      </c:valAx>
      <c:catAx>
        <c:axId val="278037344"/>
        <c:scaling>
          <c:orientation val="minMax"/>
        </c:scaling>
        <c:delete val="1"/>
        <c:axPos val="b"/>
        <c:numFmt formatCode="General" sourceLinked="1"/>
        <c:majorTickMark val="out"/>
        <c:minorTickMark val="none"/>
        <c:tickLblPos val="nextTo"/>
        <c:crossAx val="278033032"/>
        <c:crosses val="autoZero"/>
        <c:auto val="1"/>
        <c:lblAlgn val="ctr"/>
        <c:lblOffset val="100"/>
        <c:noMultiLvlLbl val="1"/>
      </c:catAx>
      <c:spPr>
        <a:noFill/>
        <a:ln>
          <a:noFill/>
        </a:ln>
        <a:effectLst/>
      </c:spPr>
    </c:plotArea>
    <c:plotVisOnly val="1"/>
    <c:dispBlanksAs val="gap"/>
    <c:showDLblsOverMax val="0"/>
  </c:chart>
  <c:spPr>
    <a:noFill/>
    <a:ln>
      <a:noFill/>
    </a:ln>
    <a:effectLst/>
  </c:spPr>
  <c:txPr>
    <a:bodyPr/>
    <a:lstStyle/>
    <a:p>
      <a:pPr>
        <a:defRPr/>
      </a:pPr>
      <a:endParaRPr lang="lv-LV"/>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24182007098943E-2"/>
          <c:y val="6.7252090000726891E-2"/>
          <c:w val="0.90100918512165573"/>
          <c:h val="0.81140985576977143"/>
        </c:manualLayout>
      </c:layout>
      <c:areaChart>
        <c:grouping val="standard"/>
        <c:varyColors val="0"/>
        <c:ser>
          <c:idx val="0"/>
          <c:order val="0"/>
          <c:tx>
            <c:strRef>
              <c:f>'1.35'!$C$5</c:f>
              <c:strCache>
                <c:ptCount val="1"/>
                <c:pt idx="0">
                  <c:v>Govju skaits</c:v>
                </c:pt>
              </c:strCache>
            </c:strRef>
          </c:tx>
          <c:spPr>
            <a:solidFill>
              <a:schemeClr val="accent1">
                <a:lumMod val="40000"/>
                <a:lumOff val="60000"/>
              </a:schemeClr>
            </a:solidFill>
            <a:ln w="12700">
              <a:solidFill>
                <a:schemeClr val="accent1">
                  <a:lumMod val="75000"/>
                  <a:alpha val="89000"/>
                </a:schemeClr>
              </a:solidFill>
            </a:ln>
            <a:effectLst/>
          </c:spPr>
          <c:cat>
            <c:numRef>
              <c:f>'1.35'!$B$10:$B$61</c:f>
              <c:numCache>
                <c:formatCode>General</c:formatCode>
                <c:ptCount val="52"/>
                <c:pt idx="0">
                  <c:v>1923</c:v>
                </c:pt>
                <c:pt idx="1">
                  <c:v>1924</c:v>
                </c:pt>
                <c:pt idx="2">
                  <c:v>1925</c:v>
                </c:pt>
                <c:pt idx="3">
                  <c:v>1926</c:v>
                </c:pt>
                <c:pt idx="4">
                  <c:v>1927</c:v>
                </c:pt>
                <c:pt idx="5">
                  <c:v>1928</c:v>
                </c:pt>
                <c:pt idx="6">
                  <c:v>1929</c:v>
                </c:pt>
                <c:pt idx="7">
                  <c:v>1930</c:v>
                </c:pt>
                <c:pt idx="8">
                  <c:v>1931</c:v>
                </c:pt>
                <c:pt idx="9">
                  <c:v>1932</c:v>
                </c:pt>
                <c:pt idx="10">
                  <c:v>1933</c:v>
                </c:pt>
                <c:pt idx="11">
                  <c:v>1934</c:v>
                </c:pt>
                <c:pt idx="12">
                  <c:v>1935</c:v>
                </c:pt>
                <c:pt idx="13">
                  <c:v>1936</c:v>
                </c:pt>
                <c:pt idx="24">
                  <c:v>1990</c:v>
                </c:pt>
                <c:pt idx="25">
                  <c:v>1991</c:v>
                </c:pt>
                <c:pt idx="26">
                  <c:v>1992</c:v>
                </c:pt>
                <c:pt idx="27">
                  <c:v>1993</c:v>
                </c:pt>
                <c:pt idx="28">
                  <c:v>1994</c:v>
                </c:pt>
                <c:pt idx="29">
                  <c:v>1995</c:v>
                </c:pt>
                <c:pt idx="30">
                  <c:v>1996</c:v>
                </c:pt>
                <c:pt idx="31">
                  <c:v>1997</c:v>
                </c:pt>
                <c:pt idx="32">
                  <c:v>1998</c:v>
                </c:pt>
                <c:pt idx="33">
                  <c:v>1999</c:v>
                </c:pt>
                <c:pt idx="34">
                  <c:v>2000</c:v>
                </c:pt>
                <c:pt idx="35">
                  <c:v>2001</c:v>
                </c:pt>
                <c:pt idx="36">
                  <c:v>2002</c:v>
                </c:pt>
                <c:pt idx="37">
                  <c:v>2003</c:v>
                </c:pt>
                <c:pt idx="38">
                  <c:v>2004</c:v>
                </c:pt>
                <c:pt idx="39">
                  <c:v>2005</c:v>
                </c:pt>
                <c:pt idx="40">
                  <c:v>2006</c:v>
                </c:pt>
                <c:pt idx="41">
                  <c:v>2007</c:v>
                </c:pt>
                <c:pt idx="42">
                  <c:v>2008</c:v>
                </c:pt>
                <c:pt idx="43">
                  <c:v>2009</c:v>
                </c:pt>
                <c:pt idx="44">
                  <c:v>2010</c:v>
                </c:pt>
                <c:pt idx="45">
                  <c:v>2011</c:v>
                </c:pt>
                <c:pt idx="46">
                  <c:v>2012</c:v>
                </c:pt>
                <c:pt idx="47">
                  <c:v>2013</c:v>
                </c:pt>
                <c:pt idx="48">
                  <c:v>2014</c:v>
                </c:pt>
                <c:pt idx="49">
                  <c:v>2015</c:v>
                </c:pt>
                <c:pt idx="50">
                  <c:v>2016</c:v>
                </c:pt>
                <c:pt idx="51">
                  <c:v>2017</c:v>
                </c:pt>
              </c:numCache>
            </c:numRef>
          </c:cat>
          <c:val>
            <c:numRef>
              <c:f>'1.35'!$C$10:$C$61</c:f>
              <c:numCache>
                <c:formatCode>0</c:formatCode>
                <c:ptCount val="52"/>
                <c:pt idx="0">
                  <c:v>593</c:v>
                </c:pt>
                <c:pt idx="1">
                  <c:v>600</c:v>
                </c:pt>
                <c:pt idx="2">
                  <c:v>630</c:v>
                </c:pt>
                <c:pt idx="3">
                  <c:v>650</c:v>
                </c:pt>
                <c:pt idx="4">
                  <c:v>672</c:v>
                </c:pt>
                <c:pt idx="5">
                  <c:v>700</c:v>
                </c:pt>
                <c:pt idx="6">
                  <c:v>721</c:v>
                </c:pt>
                <c:pt idx="7">
                  <c:v>740</c:v>
                </c:pt>
                <c:pt idx="8">
                  <c:v>760</c:v>
                </c:pt>
                <c:pt idx="9">
                  <c:v>780</c:v>
                </c:pt>
                <c:pt idx="10">
                  <c:v>803</c:v>
                </c:pt>
                <c:pt idx="11">
                  <c:v>830</c:v>
                </c:pt>
                <c:pt idx="12">
                  <c:v>855</c:v>
                </c:pt>
                <c:pt idx="13">
                  <c:v>880</c:v>
                </c:pt>
                <c:pt idx="24">
                  <c:v>535.1</c:v>
                </c:pt>
                <c:pt idx="25">
                  <c:v>531.4</c:v>
                </c:pt>
                <c:pt idx="26">
                  <c:v>481.7</c:v>
                </c:pt>
                <c:pt idx="27">
                  <c:v>351</c:v>
                </c:pt>
                <c:pt idx="28">
                  <c:v>311.89999999999998</c:v>
                </c:pt>
                <c:pt idx="29">
                  <c:v>295</c:v>
                </c:pt>
                <c:pt idx="30">
                  <c:v>277.39999999999998</c:v>
                </c:pt>
                <c:pt idx="31">
                  <c:v>262.8</c:v>
                </c:pt>
                <c:pt idx="32" formatCode="General">
                  <c:v>242</c:v>
                </c:pt>
                <c:pt idx="33" formatCode="General">
                  <c:v>206</c:v>
                </c:pt>
                <c:pt idx="34" formatCode="General">
                  <c:v>204</c:v>
                </c:pt>
                <c:pt idx="35" formatCode="General">
                  <c:v>209</c:v>
                </c:pt>
                <c:pt idx="36" formatCode="General">
                  <c:v>205</c:v>
                </c:pt>
                <c:pt idx="37" formatCode="General">
                  <c:v>186</c:v>
                </c:pt>
                <c:pt idx="38" formatCode="General">
                  <c:v>186</c:v>
                </c:pt>
                <c:pt idx="39" formatCode="General">
                  <c:v>185</c:v>
                </c:pt>
                <c:pt idx="40" formatCode="General">
                  <c:v>182</c:v>
                </c:pt>
                <c:pt idx="41" formatCode="General">
                  <c:v>180</c:v>
                </c:pt>
                <c:pt idx="42" formatCode="General">
                  <c:v>170</c:v>
                </c:pt>
                <c:pt idx="43" formatCode="General">
                  <c:v>166</c:v>
                </c:pt>
                <c:pt idx="44" formatCode="General">
                  <c:v>164</c:v>
                </c:pt>
                <c:pt idx="45" formatCode="General">
                  <c:v>164</c:v>
                </c:pt>
                <c:pt idx="46" formatCode="General">
                  <c:v>165</c:v>
                </c:pt>
                <c:pt idx="47" formatCode="General">
                  <c:v>165</c:v>
                </c:pt>
                <c:pt idx="48" formatCode="General">
                  <c:v>166</c:v>
                </c:pt>
                <c:pt idx="49">
                  <c:v>162.46899999999999</c:v>
                </c:pt>
                <c:pt idx="50" formatCode="General">
                  <c:v>154</c:v>
                </c:pt>
                <c:pt idx="51" formatCode="General">
                  <c:v>150</c:v>
                </c:pt>
              </c:numCache>
            </c:numRef>
          </c:val>
          <c:extLst>
            <c:ext xmlns:c16="http://schemas.microsoft.com/office/drawing/2014/chart" uri="{C3380CC4-5D6E-409C-BE32-E72D297353CC}">
              <c16:uniqueId val="{00000000-7C35-4516-9A06-1ED683ED98B1}"/>
            </c:ext>
          </c:extLst>
        </c:ser>
        <c:ser>
          <c:idx val="3"/>
          <c:order val="3"/>
          <c:tx>
            <c:strRef>
              <c:f>'1.35'!$D$5</c:f>
              <c:strCache>
                <c:ptCount val="1"/>
              </c:strCache>
            </c:strRef>
          </c:tx>
          <c:spPr>
            <a:pattFill prst="pct5">
              <a:fgClr>
                <a:schemeClr val="accent1">
                  <a:lumMod val="20000"/>
                  <a:lumOff val="80000"/>
                </a:schemeClr>
              </a:fgClr>
              <a:bgClr>
                <a:schemeClr val="bg1"/>
              </a:bgClr>
            </a:pattFill>
            <a:ln>
              <a:solidFill>
                <a:schemeClr val="accent1">
                  <a:lumMod val="75000"/>
                </a:schemeClr>
              </a:solidFill>
              <a:prstDash val="dash"/>
            </a:ln>
            <a:effectLst/>
          </c:spPr>
          <c:cat>
            <c:numRef>
              <c:f>'1.35'!$B$10:$B$61</c:f>
              <c:numCache>
                <c:formatCode>General</c:formatCode>
                <c:ptCount val="52"/>
                <c:pt idx="0">
                  <c:v>1923</c:v>
                </c:pt>
                <c:pt idx="1">
                  <c:v>1924</c:v>
                </c:pt>
                <c:pt idx="2">
                  <c:v>1925</c:v>
                </c:pt>
                <c:pt idx="3">
                  <c:v>1926</c:v>
                </c:pt>
                <c:pt idx="4">
                  <c:v>1927</c:v>
                </c:pt>
                <c:pt idx="5">
                  <c:v>1928</c:v>
                </c:pt>
                <c:pt idx="6">
                  <c:v>1929</c:v>
                </c:pt>
                <c:pt idx="7">
                  <c:v>1930</c:v>
                </c:pt>
                <c:pt idx="8">
                  <c:v>1931</c:v>
                </c:pt>
                <c:pt idx="9">
                  <c:v>1932</c:v>
                </c:pt>
                <c:pt idx="10">
                  <c:v>1933</c:v>
                </c:pt>
                <c:pt idx="11">
                  <c:v>1934</c:v>
                </c:pt>
                <c:pt idx="12">
                  <c:v>1935</c:v>
                </c:pt>
                <c:pt idx="13">
                  <c:v>1936</c:v>
                </c:pt>
                <c:pt idx="24">
                  <c:v>1990</c:v>
                </c:pt>
                <c:pt idx="25">
                  <c:v>1991</c:v>
                </c:pt>
                <c:pt idx="26">
                  <c:v>1992</c:v>
                </c:pt>
                <c:pt idx="27">
                  <c:v>1993</c:v>
                </c:pt>
                <c:pt idx="28">
                  <c:v>1994</c:v>
                </c:pt>
                <c:pt idx="29">
                  <c:v>1995</c:v>
                </c:pt>
                <c:pt idx="30">
                  <c:v>1996</c:v>
                </c:pt>
                <c:pt idx="31">
                  <c:v>1997</c:v>
                </c:pt>
                <c:pt idx="32">
                  <c:v>1998</c:v>
                </c:pt>
                <c:pt idx="33">
                  <c:v>1999</c:v>
                </c:pt>
                <c:pt idx="34">
                  <c:v>2000</c:v>
                </c:pt>
                <c:pt idx="35">
                  <c:v>2001</c:v>
                </c:pt>
                <c:pt idx="36">
                  <c:v>2002</c:v>
                </c:pt>
                <c:pt idx="37">
                  <c:v>2003</c:v>
                </c:pt>
                <c:pt idx="38">
                  <c:v>2004</c:v>
                </c:pt>
                <c:pt idx="39">
                  <c:v>2005</c:v>
                </c:pt>
                <c:pt idx="40">
                  <c:v>2006</c:v>
                </c:pt>
                <c:pt idx="41">
                  <c:v>2007</c:v>
                </c:pt>
                <c:pt idx="42">
                  <c:v>2008</c:v>
                </c:pt>
                <c:pt idx="43">
                  <c:v>2009</c:v>
                </c:pt>
                <c:pt idx="44">
                  <c:v>2010</c:v>
                </c:pt>
                <c:pt idx="45">
                  <c:v>2011</c:v>
                </c:pt>
                <c:pt idx="46">
                  <c:v>2012</c:v>
                </c:pt>
                <c:pt idx="47">
                  <c:v>2013</c:v>
                </c:pt>
                <c:pt idx="48">
                  <c:v>2014</c:v>
                </c:pt>
                <c:pt idx="49">
                  <c:v>2015</c:v>
                </c:pt>
                <c:pt idx="50">
                  <c:v>2016</c:v>
                </c:pt>
                <c:pt idx="51">
                  <c:v>2017</c:v>
                </c:pt>
              </c:numCache>
            </c:numRef>
          </c:cat>
          <c:val>
            <c:numRef>
              <c:f>'1.35'!$D$10:$D$60</c:f>
              <c:numCache>
                <c:formatCode>General</c:formatCode>
                <c:ptCount val="51"/>
                <c:pt idx="13" formatCode="0">
                  <c:v>880</c:v>
                </c:pt>
                <c:pt idx="14" formatCode="0">
                  <c:v>830</c:v>
                </c:pt>
                <c:pt idx="15" formatCode="0">
                  <c:v>800</c:v>
                </c:pt>
                <c:pt idx="16">
                  <c:v>770</c:v>
                </c:pt>
                <c:pt idx="17">
                  <c:v>730</c:v>
                </c:pt>
                <c:pt idx="18">
                  <c:v>700</c:v>
                </c:pt>
                <c:pt idx="19">
                  <c:v>670</c:v>
                </c:pt>
                <c:pt idx="20">
                  <c:v>630</c:v>
                </c:pt>
                <c:pt idx="21">
                  <c:v>600</c:v>
                </c:pt>
                <c:pt idx="22">
                  <c:v>580</c:v>
                </c:pt>
                <c:pt idx="23">
                  <c:v>560</c:v>
                </c:pt>
                <c:pt idx="24" formatCode="0">
                  <c:v>535.1</c:v>
                </c:pt>
              </c:numCache>
            </c:numRef>
          </c:val>
          <c:extLst>
            <c:ext xmlns:c16="http://schemas.microsoft.com/office/drawing/2014/chart" uri="{C3380CC4-5D6E-409C-BE32-E72D297353CC}">
              <c16:uniqueId val="{00000001-7C35-4516-9A06-1ED683ED98B1}"/>
            </c:ext>
          </c:extLst>
        </c:ser>
        <c:dLbls>
          <c:showLegendKey val="0"/>
          <c:showVal val="0"/>
          <c:showCatName val="0"/>
          <c:showSerName val="0"/>
          <c:showPercent val="0"/>
          <c:showBubbleSize val="0"/>
        </c:dLbls>
        <c:axId val="270499264"/>
        <c:axId val="270508672"/>
      </c:areaChart>
      <c:lineChart>
        <c:grouping val="standard"/>
        <c:varyColors val="0"/>
        <c:ser>
          <c:idx val="1"/>
          <c:order val="1"/>
          <c:tx>
            <c:strRef>
              <c:f>'1.35'!$E$5</c:f>
              <c:strCache>
                <c:ptCount val="1"/>
                <c:pt idx="0">
                  <c:v>Saražots piens</c:v>
                </c:pt>
              </c:strCache>
            </c:strRef>
          </c:tx>
          <c:spPr>
            <a:ln w="28575" cap="rnd">
              <a:solidFill>
                <a:schemeClr val="accent1">
                  <a:lumMod val="50000"/>
                </a:schemeClr>
              </a:solidFill>
              <a:round/>
            </a:ln>
            <a:effectLst/>
          </c:spPr>
          <c:marker>
            <c:symbol val="none"/>
          </c:marker>
          <c:cat>
            <c:numRef>
              <c:f>'1.35'!$B$10:$B$61</c:f>
              <c:numCache>
                <c:formatCode>General</c:formatCode>
                <c:ptCount val="52"/>
                <c:pt idx="0">
                  <c:v>1923</c:v>
                </c:pt>
                <c:pt idx="1">
                  <c:v>1924</c:v>
                </c:pt>
                <c:pt idx="2">
                  <c:v>1925</c:v>
                </c:pt>
                <c:pt idx="3">
                  <c:v>1926</c:v>
                </c:pt>
                <c:pt idx="4">
                  <c:v>1927</c:v>
                </c:pt>
                <c:pt idx="5">
                  <c:v>1928</c:v>
                </c:pt>
                <c:pt idx="6">
                  <c:v>1929</c:v>
                </c:pt>
                <c:pt idx="7">
                  <c:v>1930</c:v>
                </c:pt>
                <c:pt idx="8">
                  <c:v>1931</c:v>
                </c:pt>
                <c:pt idx="9">
                  <c:v>1932</c:v>
                </c:pt>
                <c:pt idx="10">
                  <c:v>1933</c:v>
                </c:pt>
                <c:pt idx="11">
                  <c:v>1934</c:v>
                </c:pt>
                <c:pt idx="12">
                  <c:v>1935</c:v>
                </c:pt>
                <c:pt idx="13">
                  <c:v>1936</c:v>
                </c:pt>
                <c:pt idx="24">
                  <c:v>1990</c:v>
                </c:pt>
                <c:pt idx="25">
                  <c:v>1991</c:v>
                </c:pt>
                <c:pt idx="26">
                  <c:v>1992</c:v>
                </c:pt>
                <c:pt idx="27">
                  <c:v>1993</c:v>
                </c:pt>
                <c:pt idx="28">
                  <c:v>1994</c:v>
                </c:pt>
                <c:pt idx="29">
                  <c:v>1995</c:v>
                </c:pt>
                <c:pt idx="30">
                  <c:v>1996</c:v>
                </c:pt>
                <c:pt idx="31">
                  <c:v>1997</c:v>
                </c:pt>
                <c:pt idx="32">
                  <c:v>1998</c:v>
                </c:pt>
                <c:pt idx="33">
                  <c:v>1999</c:v>
                </c:pt>
                <c:pt idx="34">
                  <c:v>2000</c:v>
                </c:pt>
                <c:pt idx="35">
                  <c:v>2001</c:v>
                </c:pt>
                <c:pt idx="36">
                  <c:v>2002</c:v>
                </c:pt>
                <c:pt idx="37">
                  <c:v>2003</c:v>
                </c:pt>
                <c:pt idx="38">
                  <c:v>2004</c:v>
                </c:pt>
                <c:pt idx="39">
                  <c:v>2005</c:v>
                </c:pt>
                <c:pt idx="40">
                  <c:v>2006</c:v>
                </c:pt>
                <c:pt idx="41">
                  <c:v>2007</c:v>
                </c:pt>
                <c:pt idx="42">
                  <c:v>2008</c:v>
                </c:pt>
                <c:pt idx="43">
                  <c:v>2009</c:v>
                </c:pt>
                <c:pt idx="44">
                  <c:v>2010</c:v>
                </c:pt>
                <c:pt idx="45">
                  <c:v>2011</c:v>
                </c:pt>
                <c:pt idx="46">
                  <c:v>2012</c:v>
                </c:pt>
                <c:pt idx="47">
                  <c:v>2013</c:v>
                </c:pt>
                <c:pt idx="48">
                  <c:v>2014</c:v>
                </c:pt>
                <c:pt idx="49">
                  <c:v>2015</c:v>
                </c:pt>
                <c:pt idx="50">
                  <c:v>2016</c:v>
                </c:pt>
                <c:pt idx="51">
                  <c:v>2017</c:v>
                </c:pt>
              </c:numCache>
            </c:numRef>
          </c:cat>
          <c:val>
            <c:numRef>
              <c:f>'1.35'!$E$10:$E$61</c:f>
              <c:numCache>
                <c:formatCode>General</c:formatCode>
                <c:ptCount val="52"/>
                <c:pt idx="0">
                  <c:v>900</c:v>
                </c:pt>
                <c:pt idx="1">
                  <c:v>1000</c:v>
                </c:pt>
                <c:pt idx="2">
                  <c:v>1035</c:v>
                </c:pt>
                <c:pt idx="3">
                  <c:v>1100</c:v>
                </c:pt>
                <c:pt idx="4">
                  <c:v>1160</c:v>
                </c:pt>
                <c:pt idx="5">
                  <c:v>1230</c:v>
                </c:pt>
                <c:pt idx="6">
                  <c:v>1304</c:v>
                </c:pt>
                <c:pt idx="7">
                  <c:v>1340</c:v>
                </c:pt>
                <c:pt idx="8">
                  <c:v>1384</c:v>
                </c:pt>
                <c:pt idx="9">
                  <c:v>1420</c:v>
                </c:pt>
                <c:pt idx="10">
                  <c:v>1461</c:v>
                </c:pt>
                <c:pt idx="11">
                  <c:v>1520</c:v>
                </c:pt>
                <c:pt idx="12">
                  <c:v>1590</c:v>
                </c:pt>
                <c:pt idx="13">
                  <c:v>1636</c:v>
                </c:pt>
                <c:pt idx="24">
                  <c:v>1893</c:v>
                </c:pt>
                <c:pt idx="25">
                  <c:v>1690</c:v>
                </c:pt>
                <c:pt idx="26" formatCode="0">
                  <c:v>1479</c:v>
                </c:pt>
                <c:pt idx="27" formatCode="0">
                  <c:v>1157</c:v>
                </c:pt>
                <c:pt idx="28" formatCode="0">
                  <c:v>1000</c:v>
                </c:pt>
                <c:pt idx="29" formatCode="0">
                  <c:v>947.7</c:v>
                </c:pt>
                <c:pt idx="30" formatCode="0">
                  <c:v>922.7</c:v>
                </c:pt>
                <c:pt idx="31" formatCode="0">
                  <c:v>987.6</c:v>
                </c:pt>
                <c:pt idx="32" formatCode="0">
                  <c:v>950.2</c:v>
                </c:pt>
                <c:pt idx="33" formatCode="0">
                  <c:v>798.7</c:v>
                </c:pt>
                <c:pt idx="34" formatCode="0">
                  <c:v>825</c:v>
                </c:pt>
                <c:pt idx="35" formatCode="0">
                  <c:v>848</c:v>
                </c:pt>
                <c:pt idx="36" formatCode="0">
                  <c:v>813.7</c:v>
                </c:pt>
                <c:pt idx="37" formatCode="0">
                  <c:v>785.7</c:v>
                </c:pt>
                <c:pt idx="38" formatCode="0">
                  <c:v>786.4</c:v>
                </c:pt>
                <c:pt idx="39" formatCode="0">
                  <c:v>810.3</c:v>
                </c:pt>
                <c:pt idx="40" formatCode="0">
                  <c:v>815.1</c:v>
                </c:pt>
                <c:pt idx="41" formatCode="0">
                  <c:v>841.6</c:v>
                </c:pt>
                <c:pt idx="42" formatCode="0">
                  <c:v>835.5</c:v>
                </c:pt>
                <c:pt idx="43" formatCode="0">
                  <c:v>831.5</c:v>
                </c:pt>
                <c:pt idx="44" formatCode="0">
                  <c:v>834.5</c:v>
                </c:pt>
                <c:pt idx="45" formatCode="0">
                  <c:v>845.2</c:v>
                </c:pt>
                <c:pt idx="46" formatCode="0">
                  <c:v>873.8</c:v>
                </c:pt>
                <c:pt idx="47" formatCode="0">
                  <c:v>915.1</c:v>
                </c:pt>
                <c:pt idx="48" formatCode="0">
                  <c:v>971.8</c:v>
                </c:pt>
                <c:pt idx="49" formatCode="0">
                  <c:v>978.1</c:v>
                </c:pt>
                <c:pt idx="50">
                  <c:v>986.2</c:v>
                </c:pt>
                <c:pt idx="51">
                  <c:v>1000.1</c:v>
                </c:pt>
              </c:numCache>
            </c:numRef>
          </c:val>
          <c:smooth val="0"/>
          <c:extLst>
            <c:ext xmlns:c16="http://schemas.microsoft.com/office/drawing/2014/chart" uri="{C3380CC4-5D6E-409C-BE32-E72D297353CC}">
              <c16:uniqueId val="{00000002-7C35-4516-9A06-1ED683ED98B1}"/>
            </c:ext>
          </c:extLst>
        </c:ser>
        <c:ser>
          <c:idx val="2"/>
          <c:order val="2"/>
          <c:tx>
            <c:strRef>
              <c:f>'1.35'!$F$5</c:f>
              <c:strCache>
                <c:ptCount val="1"/>
              </c:strCache>
            </c:strRef>
          </c:tx>
          <c:spPr>
            <a:ln w="28575" cap="rnd">
              <a:solidFill>
                <a:schemeClr val="accent1">
                  <a:lumMod val="50000"/>
                </a:schemeClr>
              </a:solidFill>
              <a:prstDash val="dash"/>
              <a:round/>
            </a:ln>
            <a:effectLst/>
          </c:spPr>
          <c:marker>
            <c:symbol val="none"/>
          </c:marker>
          <c:cat>
            <c:numRef>
              <c:f>'1.35'!$B$10:$B$61</c:f>
              <c:numCache>
                <c:formatCode>General</c:formatCode>
                <c:ptCount val="52"/>
                <c:pt idx="0">
                  <c:v>1923</c:v>
                </c:pt>
                <c:pt idx="1">
                  <c:v>1924</c:v>
                </c:pt>
                <c:pt idx="2">
                  <c:v>1925</c:v>
                </c:pt>
                <c:pt idx="3">
                  <c:v>1926</c:v>
                </c:pt>
                <c:pt idx="4">
                  <c:v>1927</c:v>
                </c:pt>
                <c:pt idx="5">
                  <c:v>1928</c:v>
                </c:pt>
                <c:pt idx="6">
                  <c:v>1929</c:v>
                </c:pt>
                <c:pt idx="7">
                  <c:v>1930</c:v>
                </c:pt>
                <c:pt idx="8">
                  <c:v>1931</c:v>
                </c:pt>
                <c:pt idx="9">
                  <c:v>1932</c:v>
                </c:pt>
                <c:pt idx="10">
                  <c:v>1933</c:v>
                </c:pt>
                <c:pt idx="11">
                  <c:v>1934</c:v>
                </c:pt>
                <c:pt idx="12">
                  <c:v>1935</c:v>
                </c:pt>
                <c:pt idx="13">
                  <c:v>1936</c:v>
                </c:pt>
                <c:pt idx="24">
                  <c:v>1990</c:v>
                </c:pt>
                <c:pt idx="25">
                  <c:v>1991</c:v>
                </c:pt>
                <c:pt idx="26">
                  <c:v>1992</c:v>
                </c:pt>
                <c:pt idx="27">
                  <c:v>1993</c:v>
                </c:pt>
                <c:pt idx="28">
                  <c:v>1994</c:v>
                </c:pt>
                <c:pt idx="29">
                  <c:v>1995</c:v>
                </c:pt>
                <c:pt idx="30">
                  <c:v>1996</c:v>
                </c:pt>
                <c:pt idx="31">
                  <c:v>1997</c:v>
                </c:pt>
                <c:pt idx="32">
                  <c:v>1998</c:v>
                </c:pt>
                <c:pt idx="33">
                  <c:v>1999</c:v>
                </c:pt>
                <c:pt idx="34">
                  <c:v>2000</c:v>
                </c:pt>
                <c:pt idx="35">
                  <c:v>2001</c:v>
                </c:pt>
                <c:pt idx="36">
                  <c:v>2002</c:v>
                </c:pt>
                <c:pt idx="37">
                  <c:v>2003</c:v>
                </c:pt>
                <c:pt idx="38">
                  <c:v>2004</c:v>
                </c:pt>
                <c:pt idx="39">
                  <c:v>2005</c:v>
                </c:pt>
                <c:pt idx="40">
                  <c:v>2006</c:v>
                </c:pt>
                <c:pt idx="41">
                  <c:v>2007</c:v>
                </c:pt>
                <c:pt idx="42">
                  <c:v>2008</c:v>
                </c:pt>
                <c:pt idx="43">
                  <c:v>2009</c:v>
                </c:pt>
                <c:pt idx="44">
                  <c:v>2010</c:v>
                </c:pt>
                <c:pt idx="45">
                  <c:v>2011</c:v>
                </c:pt>
                <c:pt idx="46">
                  <c:v>2012</c:v>
                </c:pt>
                <c:pt idx="47">
                  <c:v>2013</c:v>
                </c:pt>
                <c:pt idx="48">
                  <c:v>2014</c:v>
                </c:pt>
                <c:pt idx="49">
                  <c:v>2015</c:v>
                </c:pt>
                <c:pt idx="50">
                  <c:v>2016</c:v>
                </c:pt>
                <c:pt idx="51">
                  <c:v>2017</c:v>
                </c:pt>
              </c:numCache>
            </c:numRef>
          </c:cat>
          <c:val>
            <c:numRef>
              <c:f>'1.35'!$F$10:$F$60</c:f>
              <c:numCache>
                <c:formatCode>General</c:formatCode>
                <c:ptCount val="51"/>
                <c:pt idx="13">
                  <c:v>1636</c:v>
                </c:pt>
                <c:pt idx="14">
                  <c:v>1660</c:v>
                </c:pt>
                <c:pt idx="15">
                  <c:v>1680</c:v>
                </c:pt>
                <c:pt idx="16">
                  <c:v>1700</c:v>
                </c:pt>
                <c:pt idx="17">
                  <c:v>1720</c:v>
                </c:pt>
                <c:pt idx="18">
                  <c:v>1750</c:v>
                </c:pt>
                <c:pt idx="19">
                  <c:v>1775</c:v>
                </c:pt>
                <c:pt idx="20">
                  <c:v>1790</c:v>
                </c:pt>
                <c:pt idx="21">
                  <c:v>1800</c:v>
                </c:pt>
                <c:pt idx="22">
                  <c:v>1830</c:v>
                </c:pt>
                <c:pt idx="23">
                  <c:v>1860</c:v>
                </c:pt>
                <c:pt idx="24">
                  <c:v>1893</c:v>
                </c:pt>
              </c:numCache>
            </c:numRef>
          </c:val>
          <c:smooth val="0"/>
          <c:extLst>
            <c:ext xmlns:c16="http://schemas.microsoft.com/office/drawing/2014/chart" uri="{C3380CC4-5D6E-409C-BE32-E72D297353CC}">
              <c16:uniqueId val="{00000003-7C35-4516-9A06-1ED683ED98B1}"/>
            </c:ext>
          </c:extLst>
        </c:ser>
        <c:dLbls>
          <c:showLegendKey val="0"/>
          <c:showVal val="0"/>
          <c:showCatName val="0"/>
          <c:showSerName val="0"/>
          <c:showPercent val="0"/>
          <c:showBubbleSize val="0"/>
        </c:dLbls>
        <c:marker val="1"/>
        <c:smooth val="0"/>
        <c:axId val="270509456"/>
        <c:axId val="270504360"/>
      </c:lineChart>
      <c:catAx>
        <c:axId val="270509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8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lv-LV"/>
          </a:p>
        </c:txPr>
        <c:crossAx val="270504360"/>
        <c:crosses val="autoZero"/>
        <c:auto val="1"/>
        <c:lblAlgn val="ctr"/>
        <c:lblOffset val="100"/>
        <c:noMultiLvlLbl val="0"/>
      </c:catAx>
      <c:valAx>
        <c:axId val="270504360"/>
        <c:scaling>
          <c:orientation val="minMax"/>
          <c:max val="20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lv-LV"/>
          </a:p>
        </c:txPr>
        <c:crossAx val="270509456"/>
        <c:crosses val="autoZero"/>
        <c:crossBetween val="between"/>
      </c:valAx>
      <c:valAx>
        <c:axId val="270508672"/>
        <c:scaling>
          <c:orientation val="minMax"/>
          <c:max val="1500"/>
          <c:min val="0"/>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lv-LV"/>
          </a:p>
        </c:txPr>
        <c:crossAx val="270499264"/>
        <c:crosses val="max"/>
        <c:crossBetween val="between"/>
      </c:valAx>
      <c:catAx>
        <c:axId val="270499264"/>
        <c:scaling>
          <c:orientation val="minMax"/>
        </c:scaling>
        <c:delete val="1"/>
        <c:axPos val="b"/>
        <c:numFmt formatCode="General" sourceLinked="1"/>
        <c:majorTickMark val="out"/>
        <c:minorTickMark val="none"/>
        <c:tickLblPos val="nextTo"/>
        <c:crossAx val="270508672"/>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lv-LV"/>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900086596525306E-2"/>
          <c:y val="4.7562945738701456E-2"/>
          <c:w val="0.79102998746997566"/>
          <c:h val="0.70965296362918429"/>
        </c:manualLayout>
      </c:layout>
      <c:barChart>
        <c:barDir val="col"/>
        <c:grouping val="stacked"/>
        <c:varyColors val="0"/>
        <c:ser>
          <c:idx val="0"/>
          <c:order val="0"/>
          <c:tx>
            <c:strRef>
              <c:f>Īpatsvars!$A$2</c:f>
              <c:strCache>
                <c:ptCount val="1"/>
                <c:pt idx="0">
                  <c:v>Meža nozares produkti (KN 3605, 44, 47, 48, ex 94, ex9503)</c:v>
                </c:pt>
              </c:strCache>
            </c:strRef>
          </c:tx>
          <c:spPr>
            <a:solidFill>
              <a:schemeClr val="accent6">
                <a:lumMod val="60000"/>
                <a:lumOff val="40000"/>
              </a:schemeClr>
            </a:solidFill>
            <a:ln>
              <a:solidFill>
                <a:srgbClr val="00B050"/>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Īpatsvars!$B$1:$L$1</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Īpatsvars!$B$2:$L$2</c:f>
              <c:numCache>
                <c:formatCode>#,##0</c:formatCode>
                <c:ptCount val="11"/>
                <c:pt idx="0">
                  <c:v>1296365713</c:v>
                </c:pt>
                <c:pt idx="1">
                  <c:v>1034928162</c:v>
                </c:pt>
                <c:pt idx="2">
                  <c:v>1480237377</c:v>
                </c:pt>
                <c:pt idx="3">
                  <c:v>1710987066</c:v>
                </c:pt>
                <c:pt idx="4">
                  <c:v>1785943159</c:v>
                </c:pt>
                <c:pt idx="5">
                  <c:v>1910257973</c:v>
                </c:pt>
                <c:pt idx="6" formatCode="General">
                  <c:v>2023809139</c:v>
                </c:pt>
                <c:pt idx="7" formatCode="General">
                  <c:v>2052105254</c:v>
                </c:pt>
                <c:pt idx="8" formatCode="General">
                  <c:v>2140303545</c:v>
                </c:pt>
                <c:pt idx="9" formatCode="General">
                  <c:v>2319541074</c:v>
                </c:pt>
                <c:pt idx="10" formatCode="General">
                  <c:v>2657848409</c:v>
                </c:pt>
              </c:numCache>
            </c:numRef>
          </c:val>
          <c:extLst>
            <c:ext xmlns:c16="http://schemas.microsoft.com/office/drawing/2014/chart" uri="{C3380CC4-5D6E-409C-BE32-E72D297353CC}">
              <c16:uniqueId val="{00000000-4D6C-403E-9A99-4FD38054E58A}"/>
            </c:ext>
          </c:extLst>
        </c:ser>
        <c:ser>
          <c:idx val="1"/>
          <c:order val="1"/>
          <c:tx>
            <c:strRef>
              <c:f>Īpatsvars!$A$3</c:f>
              <c:strCache>
                <c:ptCount val="1"/>
                <c:pt idx="0">
                  <c:v>Lauksaimniecības, pārtikas un zivsaimniecības produkti (KN 1-24)</c:v>
                </c:pt>
              </c:strCache>
            </c:strRef>
          </c:tx>
          <c:spPr>
            <a:solidFill>
              <a:schemeClr val="accent4">
                <a:lumMod val="60000"/>
                <a:lumOff val="40000"/>
              </a:schemeClr>
            </a:solidFill>
            <a:ln>
              <a:solidFill>
                <a:srgbClr val="FFC000"/>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Īpatsvars!$B$1:$L$1</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Īpatsvars!$B$3:$L$3</c:f>
              <c:numCache>
                <c:formatCode>#,##0</c:formatCode>
                <c:ptCount val="11"/>
                <c:pt idx="0">
                  <c:v>1174597924</c:v>
                </c:pt>
                <c:pt idx="1">
                  <c:v>1035500403</c:v>
                </c:pt>
                <c:pt idx="2">
                  <c:v>1296294582</c:v>
                </c:pt>
                <c:pt idx="3">
                  <c:v>1528097496</c:v>
                </c:pt>
                <c:pt idx="4">
                  <c:v>2276188943</c:v>
                </c:pt>
                <c:pt idx="5">
                  <c:v>2320140111</c:v>
                </c:pt>
                <c:pt idx="6">
                  <c:v>2162684311</c:v>
                </c:pt>
                <c:pt idx="7">
                  <c:v>2107378329</c:v>
                </c:pt>
                <c:pt idx="8" formatCode="General">
                  <c:v>2177187292</c:v>
                </c:pt>
                <c:pt idx="9" formatCode="General">
                  <c:v>2636719326</c:v>
                </c:pt>
                <c:pt idx="10" formatCode="General">
                  <c:v>2646633995</c:v>
                </c:pt>
              </c:numCache>
            </c:numRef>
          </c:val>
          <c:extLst>
            <c:ext xmlns:c16="http://schemas.microsoft.com/office/drawing/2014/chart" uri="{C3380CC4-5D6E-409C-BE32-E72D297353CC}">
              <c16:uniqueId val="{00000001-4D6C-403E-9A99-4FD38054E58A}"/>
            </c:ext>
          </c:extLst>
        </c:ser>
        <c:ser>
          <c:idx val="2"/>
          <c:order val="2"/>
          <c:tx>
            <c:strRef>
              <c:f>Īpatsvars!$A$4</c:f>
              <c:strCache>
                <c:ptCount val="1"/>
                <c:pt idx="0">
                  <c:v>Pārējie produkti</c:v>
                </c:pt>
              </c:strCache>
            </c:strRef>
          </c:tx>
          <c:spPr>
            <a:solidFill>
              <a:schemeClr val="bg1">
                <a:lumMod val="75000"/>
              </a:schemeClr>
            </a:solidFill>
            <a:ln>
              <a:solidFill>
                <a:sysClr val="window" lastClr="FFFFFF">
                  <a:lumMod val="65000"/>
                </a:sys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Īpatsvars!$B$1:$L$1</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Īpatsvars!$B$4:$L$4</c:f>
              <c:numCache>
                <c:formatCode>#,##0</c:formatCode>
                <c:ptCount val="11"/>
                <c:pt idx="0">
                  <c:v>4426116800</c:v>
                </c:pt>
                <c:pt idx="1">
                  <c:v>3451502488</c:v>
                </c:pt>
                <c:pt idx="2">
                  <c:v>4413975928</c:v>
                </c:pt>
                <c:pt idx="3">
                  <c:v>6193632707</c:v>
                </c:pt>
                <c:pt idx="4">
                  <c:v>6921332308</c:v>
                </c:pt>
                <c:pt idx="5">
                  <c:v>6662432397</c:v>
                </c:pt>
                <c:pt idx="6">
                  <c:v>6770735641</c:v>
                </c:pt>
                <c:pt idx="7">
                  <c:v>6779026776</c:v>
                </c:pt>
                <c:pt idx="8">
                  <c:v>6661905673</c:v>
                </c:pt>
                <c:pt idx="9">
                  <c:v>7414998642</c:v>
                </c:pt>
                <c:pt idx="10">
                  <c:v>7953595875</c:v>
                </c:pt>
              </c:numCache>
            </c:numRef>
          </c:val>
          <c:extLst>
            <c:ext xmlns:c16="http://schemas.microsoft.com/office/drawing/2014/chart" uri="{C3380CC4-5D6E-409C-BE32-E72D297353CC}">
              <c16:uniqueId val="{00000002-4D6C-403E-9A99-4FD38054E58A}"/>
            </c:ext>
          </c:extLst>
        </c:ser>
        <c:dLbls>
          <c:showLegendKey val="0"/>
          <c:showVal val="0"/>
          <c:showCatName val="0"/>
          <c:showSerName val="0"/>
          <c:showPercent val="0"/>
          <c:showBubbleSize val="0"/>
        </c:dLbls>
        <c:gapWidth val="50"/>
        <c:overlap val="100"/>
        <c:axId val="740759776"/>
        <c:axId val="740753952"/>
      </c:barChart>
      <c:catAx>
        <c:axId val="740759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lv-LV"/>
          </a:p>
        </c:txPr>
        <c:crossAx val="740753952"/>
        <c:crosses val="autoZero"/>
        <c:auto val="1"/>
        <c:lblAlgn val="ctr"/>
        <c:lblOffset val="100"/>
        <c:noMultiLvlLbl val="0"/>
      </c:catAx>
      <c:valAx>
        <c:axId val="740753952"/>
        <c:scaling>
          <c:orientation val="minMax"/>
        </c:scaling>
        <c:delete val="1"/>
        <c:axPos val="l"/>
        <c:numFmt formatCode="#,##0" sourceLinked="1"/>
        <c:majorTickMark val="none"/>
        <c:minorTickMark val="none"/>
        <c:tickLblPos val="nextTo"/>
        <c:crossAx val="740759776"/>
        <c:crosses val="autoZero"/>
        <c:crossBetween val="between"/>
        <c:dispUnits>
          <c:builtInUnit val="millions"/>
          <c:dispUnitsLbl>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lv-LV"/>
                    <a:t>Milj. EUR</a:t>
                  </a:r>
                </a:p>
              </c:rich>
            </c:tx>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lv-LV"/>
              </a:p>
            </c:txPr>
          </c:dispUnitsLbl>
        </c:dispUnits>
      </c:valAx>
      <c:spPr>
        <a:noFill/>
        <a:ln>
          <a:noFill/>
        </a:ln>
        <a:effectLst/>
      </c:spPr>
    </c:plotArea>
    <c:legend>
      <c:legendPos val="b"/>
      <c:layout>
        <c:manualLayout>
          <c:xMode val="edge"/>
          <c:yMode val="edge"/>
          <c:x val="4.9999969572549083E-2"/>
          <c:y val="0.84096306370864349"/>
          <c:w val="0.74233705947897255"/>
          <c:h val="0.1452785211834042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lv-LV"/>
        </a:p>
      </c:txPr>
    </c:legend>
    <c:plotVisOnly val="1"/>
    <c:dispBlanksAs val="gap"/>
    <c:showDLblsOverMax val="0"/>
  </c:chart>
  <c:spPr>
    <a:noFill/>
    <a:ln>
      <a:noFill/>
    </a:ln>
    <a:effectLst/>
  </c:spPr>
  <c:txPr>
    <a:bodyPr/>
    <a:lstStyle/>
    <a:p>
      <a:pPr>
        <a:defRPr/>
      </a:pPr>
      <a:endParaRPr lang="lv-LV"/>
    </a:p>
  </c:txPr>
  <c:externalData r:id="rId4">
    <c:autoUpdate val="0"/>
  </c:externalData>
  <c:userShapes r:id="rId5"/>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doughnutChart>
        <c:varyColors val="1"/>
        <c:ser>
          <c:idx val="1"/>
          <c:order val="0"/>
          <c:tx>
            <c:strRef>
              <c:f>bilance!$D$38</c:f>
              <c:strCache>
                <c:ptCount val="1"/>
                <c:pt idx="0">
                  <c:v>2017</c:v>
                </c:pt>
              </c:strCache>
            </c:strRef>
          </c:tx>
          <c:spPr>
            <a:ln>
              <a:noFill/>
            </a:ln>
          </c:spPr>
          <c:dPt>
            <c:idx val="0"/>
            <c:bubble3D val="0"/>
            <c:spPr>
              <a:solidFill>
                <a:schemeClr val="accent2">
                  <a:tint val="77000"/>
                </a:schemeClr>
              </a:solidFill>
              <a:ln w="19050">
                <a:noFill/>
              </a:ln>
              <a:effectLst/>
            </c:spPr>
            <c:extLst>
              <c:ext xmlns:c16="http://schemas.microsoft.com/office/drawing/2014/chart" uri="{C3380CC4-5D6E-409C-BE32-E72D297353CC}">
                <c16:uniqueId val="{00000006-1A6D-4341-B978-AFD031AE73D4}"/>
              </c:ext>
            </c:extLst>
          </c:dPt>
          <c:dPt>
            <c:idx val="1"/>
            <c:bubble3D val="0"/>
            <c:spPr>
              <a:solidFill>
                <a:schemeClr val="accent2">
                  <a:shade val="76000"/>
                </a:schemeClr>
              </a:solidFill>
              <a:ln w="19050">
                <a:noFill/>
              </a:ln>
              <a:effectLst/>
            </c:spPr>
            <c:extLst>
              <c:ext xmlns:c16="http://schemas.microsoft.com/office/drawing/2014/chart" uri="{C3380CC4-5D6E-409C-BE32-E72D297353CC}">
                <c16:uniqueId val="{00000008-1A6D-4341-B978-AFD031AE73D4}"/>
              </c:ext>
            </c:extLst>
          </c:dPt>
          <c:dLbls>
            <c:dLbl>
              <c:idx val="0"/>
              <c:layout>
                <c:manualLayout>
                  <c:x val="-4.7404792885847886E-3"/>
                  <c:y val="4.705887335022653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1A6D-4341-B978-AFD031AE73D4}"/>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Segoe UI Light" panose="020B0502040204020203" pitchFamily="34" charset="0"/>
                    <a:ea typeface="+mn-ea"/>
                    <a:cs typeface="Segoe UI Light" panose="020B0502040204020203" pitchFamily="34" charset="0"/>
                  </a:defRPr>
                </a:pPr>
                <a:endParaRPr lang="lv-LV"/>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bilance!$B$39:$B$40</c:f>
              <c:strCache>
                <c:ptCount val="2"/>
                <c:pt idx="0">
                  <c:v>Trešās valstis</c:v>
                </c:pt>
                <c:pt idx="1">
                  <c:v>ES </c:v>
                </c:pt>
              </c:strCache>
            </c:strRef>
          </c:cat>
          <c:val>
            <c:numRef>
              <c:f>bilance!$D$39:$D$40</c:f>
              <c:numCache>
                <c:formatCode>#,##0</c:formatCode>
                <c:ptCount val="2"/>
                <c:pt idx="0">
                  <c:v>1186615778</c:v>
                </c:pt>
                <c:pt idx="1">
                  <c:v>1455116494</c:v>
                </c:pt>
              </c:numCache>
            </c:numRef>
          </c:val>
          <c:extLst>
            <c:ext xmlns:c16="http://schemas.microsoft.com/office/drawing/2014/chart" uri="{C3380CC4-5D6E-409C-BE32-E72D297353CC}">
              <c16:uniqueId val="{00000009-1A6D-4341-B978-AFD031AE73D4}"/>
            </c:ext>
          </c:extLst>
        </c:ser>
        <c:dLbls>
          <c:showLegendKey val="0"/>
          <c:showVal val="0"/>
          <c:showCatName val="1"/>
          <c:showSerName val="0"/>
          <c:showPercent val="1"/>
          <c:showBubbleSize val="0"/>
          <c:showLeaderLines val="1"/>
        </c:dLbls>
        <c:firstSliceAng val="0"/>
        <c:holeSize val="20"/>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lv-LV"/>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'20'!$D$7</c:f>
              <c:strCache>
                <c:ptCount val="1"/>
                <c:pt idx="0">
                  <c:v>2004 (aitu un kazu gaļa 2008.gads)</c:v>
                </c:pt>
              </c:strCache>
            </c:strRef>
          </c:tx>
          <c:spPr>
            <a:solidFill>
              <a:srgbClr val="A6A6A6"/>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rgbClr val="2C3E50"/>
                    </a:solidFill>
                    <a:latin typeface="Calibri" panose="020F0502020204030204" pitchFamily="34" charset="0"/>
                    <a:ea typeface="+mn-ea"/>
                    <a:cs typeface="Calibri" panose="020F0502020204030204" pitchFamily="34" charset="0"/>
                  </a:defRPr>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'20'!$C$10:$C$16</c:f>
              <c:strCache>
                <c:ptCount val="7"/>
                <c:pt idx="0">
                  <c:v>Graudaugi</c:v>
                </c:pt>
                <c:pt idx="1">
                  <c:v>Liellopu gaļa un tās produkti</c:v>
                </c:pt>
                <c:pt idx="2">
                  <c:v>Olas</c:v>
                </c:pt>
                <c:pt idx="3">
                  <c:v>Piens un piena produkti</c:v>
                </c:pt>
                <c:pt idx="4">
                  <c:v>Aitu un kazu gaļa</c:v>
                </c:pt>
                <c:pt idx="5">
                  <c:v>Mājputnu gaļa un tās produkti</c:v>
                </c:pt>
                <c:pt idx="6">
                  <c:v>Cūkgaļa un tās produkti</c:v>
                </c:pt>
              </c:strCache>
            </c:strRef>
          </c:cat>
          <c:val>
            <c:numRef>
              <c:f>'20'!$D$10:$D$16</c:f>
              <c:numCache>
                <c:formatCode>0%</c:formatCode>
                <c:ptCount val="7"/>
                <c:pt idx="0">
                  <c:v>1.0707427993936331</c:v>
                </c:pt>
                <c:pt idx="1">
                  <c:v>0.90362836120667478</c:v>
                </c:pt>
                <c:pt idx="2">
                  <c:v>1.0681097584843622</c:v>
                </c:pt>
                <c:pt idx="3">
                  <c:v>1.2082190146725516</c:v>
                </c:pt>
                <c:pt idx="4">
                  <c:v>0.82390179080466253</c:v>
                </c:pt>
                <c:pt idx="5">
                  <c:v>0.37894720700954876</c:v>
                </c:pt>
                <c:pt idx="6">
                  <c:v>0.54088470787108689</c:v>
                </c:pt>
              </c:numCache>
            </c:numRef>
          </c:val>
          <c:extLst>
            <c:ext xmlns:c16="http://schemas.microsoft.com/office/drawing/2014/chart" uri="{C3380CC4-5D6E-409C-BE32-E72D297353CC}">
              <c16:uniqueId val="{00000000-6553-478A-9790-645F65F2AE41}"/>
            </c:ext>
          </c:extLst>
        </c:ser>
        <c:ser>
          <c:idx val="1"/>
          <c:order val="1"/>
          <c:tx>
            <c:strRef>
              <c:f>'20'!$P$18</c:f>
              <c:strCache>
                <c:ptCount val="1"/>
                <c:pt idx="0">
                  <c:v>2017</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dk1">
                        <a:lumMod val="75000"/>
                        <a:lumOff val="25000"/>
                      </a:schemeClr>
                    </a:solidFill>
                    <a:latin typeface="Calibri" panose="020F0502020204030204" pitchFamily="34" charset="0"/>
                    <a:ea typeface="+mn-ea"/>
                    <a:cs typeface="Calibri" panose="020F0502020204030204" pitchFamily="34" charset="0"/>
                  </a:defRPr>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'20'!$C$10:$C$16</c:f>
              <c:strCache>
                <c:ptCount val="7"/>
                <c:pt idx="0">
                  <c:v>Graudaugi</c:v>
                </c:pt>
                <c:pt idx="1">
                  <c:v>Liellopu gaļa un tās produkti</c:v>
                </c:pt>
                <c:pt idx="2">
                  <c:v>Olas</c:v>
                </c:pt>
                <c:pt idx="3">
                  <c:v>Piens un piena produkti</c:v>
                </c:pt>
                <c:pt idx="4">
                  <c:v>Aitu un kazu gaļa</c:v>
                </c:pt>
                <c:pt idx="5">
                  <c:v>Mājputnu gaļa un tās produkti</c:v>
                </c:pt>
                <c:pt idx="6">
                  <c:v>Cūkgaļa un tās produkti</c:v>
                </c:pt>
              </c:strCache>
            </c:strRef>
          </c:cat>
          <c:val>
            <c:numRef>
              <c:f>'20'!$P$10:$P$16</c:f>
              <c:numCache>
                <c:formatCode>0%</c:formatCode>
                <c:ptCount val="7"/>
                <c:pt idx="0">
                  <c:v>2.72</c:v>
                </c:pt>
                <c:pt idx="1">
                  <c:v>1.9724811307728609</c:v>
                </c:pt>
                <c:pt idx="2">
                  <c:v>1.6640342491375368</c:v>
                </c:pt>
                <c:pt idx="3">
                  <c:v>1.4294198029398035</c:v>
                </c:pt>
                <c:pt idx="4">
                  <c:v>0.98071950415255182</c:v>
                </c:pt>
                <c:pt idx="5">
                  <c:v>0.64627158695012699</c:v>
                </c:pt>
                <c:pt idx="6">
                  <c:v>0.58008629673459244</c:v>
                </c:pt>
              </c:numCache>
            </c:numRef>
          </c:val>
          <c:extLst>
            <c:ext xmlns:c16="http://schemas.microsoft.com/office/drawing/2014/chart" uri="{C3380CC4-5D6E-409C-BE32-E72D297353CC}">
              <c16:uniqueId val="{00000001-6553-478A-9790-645F65F2AE41}"/>
            </c:ext>
          </c:extLst>
        </c:ser>
        <c:dLbls>
          <c:showLegendKey val="0"/>
          <c:showVal val="0"/>
          <c:showCatName val="0"/>
          <c:showSerName val="0"/>
          <c:showPercent val="0"/>
          <c:showBubbleSize val="0"/>
        </c:dLbls>
        <c:gapWidth val="96"/>
        <c:axId val="486901376"/>
        <c:axId val="486893536"/>
      </c:barChart>
      <c:lineChart>
        <c:grouping val="standard"/>
        <c:varyColors val="0"/>
        <c:ser>
          <c:idx val="2"/>
          <c:order val="2"/>
          <c:tx>
            <c:strRef>
              <c:f>'20'!$C$17</c:f>
              <c:strCache>
                <c:ptCount val="1"/>
                <c:pt idx="0">
                  <c:v>Pašnodrošinājums 100%</c:v>
                </c:pt>
              </c:strCache>
            </c:strRef>
          </c:tx>
          <c:spPr>
            <a:ln w="22225" cap="rnd">
              <a:solidFill>
                <a:srgbClr val="C00000"/>
              </a:solidFill>
              <a:prstDash val="lgDash"/>
              <a:round/>
            </a:ln>
            <a:effectLst/>
          </c:spPr>
          <c:marker>
            <c:symbol val="none"/>
          </c:marker>
          <c:val>
            <c:numRef>
              <c:f>'20'!$G$17:$M$17</c:f>
              <c:numCache>
                <c:formatCode>0%</c:formatCode>
                <c:ptCount val="7"/>
                <c:pt idx="0">
                  <c:v>1</c:v>
                </c:pt>
                <c:pt idx="1">
                  <c:v>1</c:v>
                </c:pt>
                <c:pt idx="2">
                  <c:v>1</c:v>
                </c:pt>
                <c:pt idx="3">
                  <c:v>1</c:v>
                </c:pt>
                <c:pt idx="4">
                  <c:v>1</c:v>
                </c:pt>
                <c:pt idx="5">
                  <c:v>1</c:v>
                </c:pt>
                <c:pt idx="6">
                  <c:v>1</c:v>
                </c:pt>
              </c:numCache>
            </c:numRef>
          </c:val>
          <c:smooth val="0"/>
          <c:extLst>
            <c:ext xmlns:c16="http://schemas.microsoft.com/office/drawing/2014/chart" uri="{C3380CC4-5D6E-409C-BE32-E72D297353CC}">
              <c16:uniqueId val="{00000002-6553-478A-9790-645F65F2AE41}"/>
            </c:ext>
          </c:extLst>
        </c:ser>
        <c:dLbls>
          <c:showLegendKey val="0"/>
          <c:showVal val="0"/>
          <c:showCatName val="0"/>
          <c:showSerName val="0"/>
          <c:showPercent val="0"/>
          <c:showBubbleSize val="0"/>
        </c:dLbls>
        <c:marker val="1"/>
        <c:smooth val="0"/>
        <c:axId val="486899808"/>
        <c:axId val="486896672"/>
      </c:lineChart>
      <c:catAx>
        <c:axId val="486901376"/>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50" b="1" i="0" u="none" strike="noStrike" kern="1200" cap="none" spc="0" normalizeH="0" baseline="0">
                <a:solidFill>
                  <a:schemeClr val="dk1">
                    <a:lumMod val="65000"/>
                    <a:lumOff val="35000"/>
                  </a:schemeClr>
                </a:solidFill>
                <a:latin typeface="Calibri" panose="020F0502020204030204" pitchFamily="34" charset="0"/>
                <a:ea typeface="+mn-ea"/>
                <a:cs typeface="Calibri" panose="020F0502020204030204" pitchFamily="34" charset="0"/>
              </a:defRPr>
            </a:pPr>
            <a:endParaRPr lang="lv-LV"/>
          </a:p>
        </c:txPr>
        <c:crossAx val="486893536"/>
        <c:crosses val="autoZero"/>
        <c:auto val="1"/>
        <c:lblAlgn val="ctr"/>
        <c:lblOffset val="100"/>
        <c:noMultiLvlLbl val="0"/>
      </c:catAx>
      <c:valAx>
        <c:axId val="486893536"/>
        <c:scaling>
          <c:orientation val="minMax"/>
          <c:max val="3.6"/>
          <c:min val="0"/>
        </c:scaling>
        <c:delete val="1"/>
        <c:axPos val="l"/>
        <c:numFmt formatCode="0%" sourceLinked="1"/>
        <c:majorTickMark val="none"/>
        <c:minorTickMark val="none"/>
        <c:tickLblPos val="nextTo"/>
        <c:crossAx val="486901376"/>
        <c:crosses val="autoZero"/>
        <c:crossBetween val="between"/>
      </c:valAx>
      <c:valAx>
        <c:axId val="486896672"/>
        <c:scaling>
          <c:orientation val="minMax"/>
          <c:max val="3.5"/>
          <c:min val="0"/>
        </c:scaling>
        <c:delete val="1"/>
        <c:axPos val="r"/>
        <c:numFmt formatCode="0%" sourceLinked="1"/>
        <c:majorTickMark val="out"/>
        <c:minorTickMark val="none"/>
        <c:tickLblPos val="nextTo"/>
        <c:crossAx val="486899808"/>
        <c:crosses val="max"/>
        <c:crossBetween val="between"/>
      </c:valAx>
      <c:catAx>
        <c:axId val="486899808"/>
        <c:scaling>
          <c:orientation val="minMax"/>
        </c:scaling>
        <c:delete val="1"/>
        <c:axPos val="b"/>
        <c:majorTickMark val="out"/>
        <c:minorTickMark val="none"/>
        <c:tickLblPos val="nextTo"/>
        <c:crossAx val="486896672"/>
        <c:crosses val="autoZero"/>
        <c:auto val="1"/>
        <c:lblAlgn val="ctr"/>
        <c:lblOffset val="100"/>
        <c:noMultiLvlLbl val="0"/>
      </c:cat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dk1">
                  <a:lumMod val="65000"/>
                  <a:lumOff val="35000"/>
                </a:schemeClr>
              </a:solidFill>
              <a:latin typeface="Calibri" panose="020F0502020204030204" pitchFamily="34" charset="0"/>
              <a:ea typeface="+mn-ea"/>
              <a:cs typeface="Calibri" panose="020F0502020204030204" pitchFamily="34" charset="0"/>
            </a:defRPr>
          </a:pPr>
          <a:endParaRPr lang="lv-LV"/>
        </a:p>
      </c:txPr>
    </c:legend>
    <c:plotVisOnly val="1"/>
    <c:dispBlanksAs val="gap"/>
    <c:showDLblsOverMax val="0"/>
  </c:chart>
  <c:spPr>
    <a:noFill/>
    <a:ln w="9525" cap="flat" cmpd="sng" algn="ctr">
      <a:noFill/>
      <a:round/>
    </a:ln>
    <a:effectLst/>
  </c:spPr>
  <c:txPr>
    <a:bodyPr/>
    <a:lstStyle/>
    <a:p>
      <a:pPr>
        <a:defRPr>
          <a:latin typeface="Segoe UI Light" panose="020B0502040204020203" pitchFamily="34" charset="0"/>
          <a:cs typeface="Segoe UI Light" panose="020B0502040204020203" pitchFamily="34" charset="0"/>
        </a:defRPr>
      </a:pPr>
      <a:endParaRPr lang="lv-LV"/>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31951835197658E-2"/>
          <c:y val="2.1643770592505725E-2"/>
          <c:w val="0.92898015241860354"/>
          <c:h val="0.79786971558243491"/>
        </c:manualLayout>
      </c:layout>
      <c:lineChart>
        <c:grouping val="standard"/>
        <c:varyColors val="0"/>
        <c:ser>
          <c:idx val="0"/>
          <c:order val="0"/>
          <c:tx>
            <c:strRef>
              <c:f>'TM+LA'!$F$4</c:f>
              <c:strCache>
                <c:ptCount val="1"/>
                <c:pt idx="0">
                  <c:v>TM + LA 2020 (% atšķirības no ES vidējā līmeņa EUR/ha)</c:v>
                </c:pt>
              </c:strCache>
            </c:strRef>
          </c:tx>
          <c:spPr>
            <a:ln w="22225" cap="rnd" cmpd="sng" algn="ctr">
              <a:solidFill>
                <a:schemeClr val="accent1"/>
              </a:solidFill>
              <a:round/>
            </a:ln>
            <a:effectLst/>
          </c:spPr>
          <c:marker>
            <c:symbol val="none"/>
          </c:marker>
          <c:dLbls>
            <c:dLbl>
              <c:idx val="1"/>
              <c:layout>
                <c:manualLayout>
                  <c:x val="7.6241768348787381E-3"/>
                  <c:y val="1.27555879699554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6DD-49E5-8E8A-520FE707C4E2}"/>
                </c:ext>
              </c:extLst>
            </c:dLbl>
            <c:dLbl>
              <c:idx val="2"/>
              <c:layout>
                <c:manualLayout>
                  <c:x val="-7.4858839881591817E-3"/>
                  <c:y val="-3.88197290138629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A3B-48EC-975D-13530347D652}"/>
                </c:ext>
              </c:extLst>
            </c:dLbl>
            <c:dLbl>
              <c:idx val="13"/>
              <c:layout>
                <c:manualLayout>
                  <c:x val="-2.4948128366747174E-2"/>
                  <c:y val="3.6182977127859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6DD-49E5-8E8A-520FE707C4E2}"/>
                </c:ext>
              </c:extLst>
            </c:dLbl>
            <c:dLbl>
              <c:idx val="15"/>
              <c:layout>
                <c:manualLayout>
                  <c:x val="-2.4948128366747174E-2"/>
                  <c:y val="2.60512648684871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6DD-49E5-8E8A-520FE707C4E2}"/>
                </c:ext>
              </c:extLst>
            </c:dLbl>
            <c:dLbl>
              <c:idx val="18"/>
              <c:layout>
                <c:manualLayout>
                  <c:x val="-2.4948128366747174E-2"/>
                  <c:y val="2.09854087388012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6DD-49E5-8E8A-520FE707C4E2}"/>
                </c:ext>
              </c:extLst>
            </c:dLbl>
            <c:dLbl>
              <c:idx val="21"/>
              <c:layout>
                <c:manualLayout>
                  <c:x val="-1.9406427064447469E-2"/>
                  <c:y val="1.8452480673958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6DD-49E5-8E8A-520FE707C4E2}"/>
                </c:ext>
              </c:extLst>
            </c:dLbl>
            <c:dLbl>
              <c:idx val="22"/>
              <c:layout>
                <c:manualLayout>
                  <c:x val="-2.2177277715597271E-2"/>
                  <c:y val="2.85841929333301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6DD-49E5-8E8A-520FE707C4E2}"/>
                </c:ext>
              </c:extLst>
            </c:dLbl>
            <c:dLbl>
              <c:idx val="24"/>
              <c:layout>
                <c:manualLayout>
                  <c:x val="-2.7718979017897178E-2"/>
                  <c:y val="2.60512648684871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6DD-49E5-8E8A-520FE707C4E2}"/>
                </c:ext>
              </c:extLst>
            </c:dLbl>
            <c:dLbl>
              <c:idx val="25"/>
              <c:layout>
                <c:manualLayout>
                  <c:x val="-3.6238872189259355E-4"/>
                  <c:y val="2.60513252708055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6DD-49E5-8E8A-520FE707C4E2}"/>
                </c:ext>
              </c:extLst>
            </c:dLbl>
            <c:spPr>
              <a:noFill/>
              <a:ln>
                <a:noFill/>
              </a:ln>
              <a:effectLst/>
            </c:spPr>
            <c:txPr>
              <a:bodyPr rot="0" spcFirstLastPara="1" vertOverflow="ellipsis" vert="horz" wrap="square" anchor="ctr" anchorCtr="1"/>
              <a:lstStyle/>
              <a:p>
                <a:pPr>
                  <a:defRPr sz="1100" b="0" i="0" u="none" strike="noStrike" kern="1200" baseline="0">
                    <a:solidFill>
                      <a:schemeClr val="accent1">
                        <a:lumMod val="75000"/>
                      </a:schemeClr>
                    </a:solidFill>
                    <a:latin typeface="+mn-lt"/>
                    <a:ea typeface="+mn-ea"/>
                    <a:cs typeface="+mn-cs"/>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'TM+LA'!$A$5:$A$30</c:f>
              <c:strCache>
                <c:ptCount val="26"/>
                <c:pt idx="0">
                  <c:v>GR</c:v>
                </c:pt>
                <c:pt idx="1">
                  <c:v>HR</c:v>
                </c:pt>
                <c:pt idx="2">
                  <c:v>SI</c:v>
                </c:pt>
                <c:pt idx="3">
                  <c:v>IT</c:v>
                </c:pt>
                <c:pt idx="4">
                  <c:v>CY</c:v>
                </c:pt>
                <c:pt idx="5">
                  <c:v>AT</c:v>
                </c:pt>
                <c:pt idx="6">
                  <c:v>NL</c:v>
                </c:pt>
                <c:pt idx="7">
                  <c:v>BE</c:v>
                </c:pt>
                <c:pt idx="8">
                  <c:v>PT</c:v>
                </c:pt>
                <c:pt idx="9">
                  <c:v>LU</c:v>
                </c:pt>
                <c:pt idx="10">
                  <c:v>FI</c:v>
                </c:pt>
                <c:pt idx="11">
                  <c:v>DK</c:v>
                </c:pt>
                <c:pt idx="12">
                  <c:v>DE</c:v>
                </c:pt>
                <c:pt idx="13">
                  <c:v>SK</c:v>
                </c:pt>
                <c:pt idx="14">
                  <c:v>HU</c:v>
                </c:pt>
                <c:pt idx="15">
                  <c:v>RO</c:v>
                </c:pt>
                <c:pt idx="16">
                  <c:v>FR</c:v>
                </c:pt>
                <c:pt idx="17">
                  <c:v>IE</c:v>
                </c:pt>
                <c:pt idx="18">
                  <c:v>PL</c:v>
                </c:pt>
                <c:pt idx="19">
                  <c:v>CZ</c:v>
                </c:pt>
                <c:pt idx="20">
                  <c:v>SE</c:v>
                </c:pt>
                <c:pt idx="21">
                  <c:v>BG</c:v>
                </c:pt>
                <c:pt idx="22">
                  <c:v>EE</c:v>
                </c:pt>
                <c:pt idx="23">
                  <c:v>ES</c:v>
                </c:pt>
                <c:pt idx="24">
                  <c:v>LT</c:v>
                </c:pt>
                <c:pt idx="25">
                  <c:v>LV</c:v>
                </c:pt>
              </c:strCache>
            </c:strRef>
          </c:cat>
          <c:val>
            <c:numRef>
              <c:f>'TM+LA'!$F$5:$F$30</c:f>
              <c:numCache>
                <c:formatCode>0%</c:formatCode>
                <c:ptCount val="26"/>
                <c:pt idx="0">
                  <c:v>1.9006088410904878</c:v>
                </c:pt>
                <c:pt idx="1">
                  <c:v>1.8159146204463374</c:v>
                </c:pt>
                <c:pt idx="2">
                  <c:v>1.5619773213249271</c:v>
                </c:pt>
                <c:pt idx="3">
                  <c:v>1.3897945262975184</c:v>
                </c:pt>
                <c:pt idx="4">
                  <c:v>1.3485285400679614</c:v>
                </c:pt>
                <c:pt idx="5">
                  <c:v>1.3558765148082728</c:v>
                </c:pt>
                <c:pt idx="6">
                  <c:v>1.2911580073571336</c:v>
                </c:pt>
                <c:pt idx="7">
                  <c:v>1.1803302271635321</c:v>
                </c:pt>
                <c:pt idx="8">
                  <c:v>1.1221479365154985</c:v>
                </c:pt>
                <c:pt idx="9">
                  <c:v>1.0851270377532878</c:v>
                </c:pt>
                <c:pt idx="10">
                  <c:v>1.067233793136344</c:v>
                </c:pt>
                <c:pt idx="11">
                  <c:v>1.0169225494606591</c:v>
                </c:pt>
                <c:pt idx="12">
                  <c:v>1.0150753409125242</c:v>
                </c:pt>
                <c:pt idx="13">
                  <c:v>0.98087108275052948</c:v>
                </c:pt>
                <c:pt idx="14">
                  <c:v>0.98659479117283055</c:v>
                </c:pt>
                <c:pt idx="15">
                  <c:v>0.91173292723787513</c:v>
                </c:pt>
                <c:pt idx="16">
                  <c:v>0.92778949426641477</c:v>
                </c:pt>
                <c:pt idx="17">
                  <c:v>0.93150743365147337</c:v>
                </c:pt>
                <c:pt idx="18">
                  <c:v>0.90022768262164987</c:v>
                </c:pt>
                <c:pt idx="19">
                  <c:v>0.92165268153373892</c:v>
                </c:pt>
                <c:pt idx="20">
                  <c:v>0.9073564287100595</c:v>
                </c:pt>
                <c:pt idx="21">
                  <c:v>0.84022171237914622</c:v>
                </c:pt>
                <c:pt idx="22">
                  <c:v>0.7933309893723911</c:v>
                </c:pt>
                <c:pt idx="23">
                  <c:v>0.81856955777831975</c:v>
                </c:pt>
                <c:pt idx="24">
                  <c:v>0.72650194632627785</c:v>
                </c:pt>
                <c:pt idx="25">
                  <c:v>0.72095679858566242</c:v>
                </c:pt>
              </c:numCache>
            </c:numRef>
          </c:val>
          <c:smooth val="0"/>
          <c:extLst>
            <c:ext xmlns:c16="http://schemas.microsoft.com/office/drawing/2014/chart" uri="{C3380CC4-5D6E-409C-BE32-E72D297353CC}">
              <c16:uniqueId val="{00000008-46DD-49E5-8E8A-520FE707C4E2}"/>
            </c:ext>
          </c:extLst>
        </c:ser>
        <c:ser>
          <c:idx val="1"/>
          <c:order val="1"/>
          <c:tx>
            <c:strRef>
              <c:f>'TM+LA'!$G$4</c:f>
              <c:strCache>
                <c:ptCount val="1"/>
                <c:pt idx="0">
                  <c:v>TM + LA 2027 (% atšķirības no ES vidējā līmeņa EUR/ha)</c:v>
                </c:pt>
              </c:strCache>
            </c:strRef>
          </c:tx>
          <c:spPr>
            <a:ln w="22225" cap="rnd" cmpd="sng" algn="ctr">
              <a:solidFill>
                <a:schemeClr val="accent2"/>
              </a:solidFill>
              <a:round/>
            </a:ln>
            <a:effectLst/>
          </c:spPr>
          <c:marker>
            <c:symbol val="none"/>
          </c:marker>
          <c:dLbls>
            <c:dLbl>
              <c:idx val="1"/>
              <c:layout>
                <c:manualLayout>
                  <c:x val="-6.6561146151445316E-2"/>
                  <c:y val="7.928879796977445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6DD-49E5-8E8A-520FE707C4E2}"/>
                </c:ext>
              </c:extLst>
            </c:dLbl>
            <c:dLbl>
              <c:idx val="2"/>
              <c:layout>
                <c:manualLayout>
                  <c:x val="-5.1319676392280134E-2"/>
                  <c:y val="3.61818237337524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A3B-48EC-975D-13530347D652}"/>
                </c:ext>
              </c:extLst>
            </c:dLbl>
            <c:dLbl>
              <c:idx val="13"/>
              <c:layout>
                <c:manualLayout>
                  <c:x val="-2.3670046231752204E-2"/>
                  <c:y val="-2.35181373604895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6DD-49E5-8E8A-520FE707C4E2}"/>
                </c:ext>
              </c:extLst>
            </c:dLbl>
            <c:dLbl>
              <c:idx val="15"/>
              <c:layout>
                <c:manualLayout>
                  <c:x val="-2.5055471557327156E-2"/>
                  <c:y val="-2.60510654253324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6DD-49E5-8E8A-520FE707C4E2}"/>
                </c:ext>
              </c:extLst>
            </c:dLbl>
            <c:dLbl>
              <c:idx val="18"/>
              <c:layout>
                <c:manualLayout>
                  <c:x val="-2.6440896882902108E-2"/>
                  <c:y val="-1.84522812308035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6DD-49E5-8E8A-520FE707C4E2}"/>
                </c:ext>
              </c:extLst>
            </c:dLbl>
            <c:dLbl>
              <c:idx val="21"/>
              <c:layout>
                <c:manualLayout>
                  <c:x val="-2.5055471557327156E-2"/>
                  <c:y val="-2.09852092956465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6DD-49E5-8E8A-520FE707C4E2}"/>
                </c:ext>
              </c:extLst>
            </c:dLbl>
            <c:dLbl>
              <c:idx val="22"/>
              <c:layout>
                <c:manualLayout>
                  <c:x val="-2.5055471557327156E-2"/>
                  <c:y val="-2.09852092956465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6DD-49E5-8E8A-520FE707C4E2}"/>
                </c:ext>
              </c:extLst>
            </c:dLbl>
            <c:dLbl>
              <c:idx val="24"/>
              <c:layout>
                <c:manualLayout>
                  <c:x val="-2.5055471557327156E-2"/>
                  <c:y val="-2.60510654253324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6DD-49E5-8E8A-520FE707C4E2}"/>
                </c:ext>
              </c:extLst>
            </c:dLbl>
            <c:dLbl>
              <c:idx val="25"/>
              <c:layout>
                <c:manualLayout>
                  <c:x val="-2.549505458633782E-4"/>
                  <c:y val="-2.3691502128411378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3.9294713857348902E-2"/>
                      <c:h val="4.3488116253200607E-2"/>
                    </c:manualLayout>
                  </c15:layout>
                </c:ext>
                <c:ext xmlns:c16="http://schemas.microsoft.com/office/drawing/2014/chart" uri="{C3380CC4-5D6E-409C-BE32-E72D297353CC}">
                  <c16:uniqueId val="{00000010-46DD-49E5-8E8A-520FE707C4E2}"/>
                </c:ext>
              </c:extLst>
            </c:dLbl>
            <c:spPr>
              <a:noFill/>
              <a:ln>
                <a:noFill/>
              </a:ln>
              <a:effectLst/>
            </c:spPr>
            <c:txPr>
              <a:bodyPr rot="0" spcFirstLastPara="1" vertOverflow="ellipsis" vert="horz" wrap="square" anchor="ctr" anchorCtr="1"/>
              <a:lstStyle/>
              <a:p>
                <a:pPr>
                  <a:defRPr sz="1100" b="1" i="0" u="none" strike="noStrike" kern="1200" baseline="0">
                    <a:solidFill>
                      <a:schemeClr val="accent2">
                        <a:lumMod val="75000"/>
                      </a:schemeClr>
                    </a:solidFill>
                    <a:latin typeface="+mn-lt"/>
                    <a:ea typeface="+mn-ea"/>
                    <a:cs typeface="+mn-cs"/>
                  </a:defRPr>
                </a:pPr>
                <a:endParaRPr lang="lv-LV"/>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'TM+LA'!$A$5:$A$30</c:f>
              <c:strCache>
                <c:ptCount val="26"/>
                <c:pt idx="0">
                  <c:v>GR</c:v>
                </c:pt>
                <c:pt idx="1">
                  <c:v>HR</c:v>
                </c:pt>
                <c:pt idx="2">
                  <c:v>SI</c:v>
                </c:pt>
                <c:pt idx="3">
                  <c:v>IT</c:v>
                </c:pt>
                <c:pt idx="4">
                  <c:v>CY</c:v>
                </c:pt>
                <c:pt idx="5">
                  <c:v>AT</c:v>
                </c:pt>
                <c:pt idx="6">
                  <c:v>NL</c:v>
                </c:pt>
                <c:pt idx="7">
                  <c:v>BE</c:v>
                </c:pt>
                <c:pt idx="8">
                  <c:v>PT</c:v>
                </c:pt>
                <c:pt idx="9">
                  <c:v>LU</c:v>
                </c:pt>
                <c:pt idx="10">
                  <c:v>FI</c:v>
                </c:pt>
                <c:pt idx="11">
                  <c:v>DK</c:v>
                </c:pt>
                <c:pt idx="12">
                  <c:v>DE</c:v>
                </c:pt>
                <c:pt idx="13">
                  <c:v>SK</c:v>
                </c:pt>
                <c:pt idx="14">
                  <c:v>HU</c:v>
                </c:pt>
                <c:pt idx="15">
                  <c:v>RO</c:v>
                </c:pt>
                <c:pt idx="16">
                  <c:v>FR</c:v>
                </c:pt>
                <c:pt idx="17">
                  <c:v>IE</c:v>
                </c:pt>
                <c:pt idx="18">
                  <c:v>PL</c:v>
                </c:pt>
                <c:pt idx="19">
                  <c:v>CZ</c:v>
                </c:pt>
                <c:pt idx="20">
                  <c:v>SE</c:v>
                </c:pt>
                <c:pt idx="21">
                  <c:v>BG</c:v>
                </c:pt>
                <c:pt idx="22">
                  <c:v>EE</c:v>
                </c:pt>
                <c:pt idx="23">
                  <c:v>ES</c:v>
                </c:pt>
                <c:pt idx="24">
                  <c:v>LT</c:v>
                </c:pt>
                <c:pt idx="25">
                  <c:v>LV</c:v>
                </c:pt>
              </c:strCache>
            </c:strRef>
          </c:cat>
          <c:val>
            <c:numRef>
              <c:f>'TM+LA'!$G$5:$G$30</c:f>
              <c:numCache>
                <c:formatCode>0%</c:formatCode>
                <c:ptCount val="26"/>
                <c:pt idx="0">
                  <c:v>1.8658623620864583</c:v>
                </c:pt>
                <c:pt idx="1">
                  <c:v>1.7414506659222753</c:v>
                </c:pt>
                <c:pt idx="2">
                  <c:v>1.4962897212963904</c:v>
                </c:pt>
                <c:pt idx="3">
                  <c:v>1.362366910740261</c:v>
                </c:pt>
                <c:pt idx="4">
                  <c:v>1.3233182079154506</c:v>
                </c:pt>
                <c:pt idx="5">
                  <c:v>1.3025894699786398</c:v>
                </c:pt>
                <c:pt idx="6">
                  <c:v>1.2941029255243304</c:v>
                </c:pt>
                <c:pt idx="7">
                  <c:v>1.1787285394253597</c:v>
                </c:pt>
                <c:pt idx="8">
                  <c:v>1.1243730546678914</c:v>
                </c:pt>
                <c:pt idx="9">
                  <c:v>1.0618403207819265</c:v>
                </c:pt>
                <c:pt idx="10">
                  <c:v>1.0461141836915318</c:v>
                </c:pt>
                <c:pt idx="11">
                  <c:v>1.0208595134556433</c:v>
                </c:pt>
                <c:pt idx="12">
                  <c:v>1.0071877993569121</c:v>
                </c:pt>
                <c:pt idx="13">
                  <c:v>0.99235851704965217</c:v>
                </c:pt>
                <c:pt idx="14">
                  <c:v>0.96820390512829557</c:v>
                </c:pt>
                <c:pt idx="15">
                  <c:v>0.93558028818885441</c:v>
                </c:pt>
                <c:pt idx="16">
                  <c:v>0.92369358111329058</c:v>
                </c:pt>
                <c:pt idx="17">
                  <c:v>0.92245063795979587</c:v>
                </c:pt>
                <c:pt idx="18">
                  <c:v>0.91496820728538364</c:v>
                </c:pt>
                <c:pt idx="19">
                  <c:v>0.90667453109146012</c:v>
                </c:pt>
                <c:pt idx="20">
                  <c:v>0.89355506147337127</c:v>
                </c:pt>
                <c:pt idx="21">
                  <c:v>0.86292075002065394</c:v>
                </c:pt>
                <c:pt idx="22">
                  <c:v>0.85995044580919167</c:v>
                </c:pt>
                <c:pt idx="23">
                  <c:v>0.81776506717472219</c:v>
                </c:pt>
                <c:pt idx="24">
                  <c:v>0.79608527558017617</c:v>
                </c:pt>
                <c:pt idx="25">
                  <c:v>0.79416649269056372</c:v>
                </c:pt>
              </c:numCache>
            </c:numRef>
          </c:val>
          <c:smooth val="0"/>
          <c:extLst>
            <c:ext xmlns:c16="http://schemas.microsoft.com/office/drawing/2014/chart" uri="{C3380CC4-5D6E-409C-BE32-E72D297353CC}">
              <c16:uniqueId val="{00000011-46DD-49E5-8E8A-520FE707C4E2}"/>
            </c:ext>
          </c:extLst>
        </c:ser>
        <c:dLbls>
          <c:dLblPos val="ctr"/>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236726112"/>
        <c:axId val="236726896"/>
      </c:lineChart>
      <c:catAx>
        <c:axId val="236726112"/>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400" b="0" i="0" u="none" strike="noStrike" kern="1200" spc="20" baseline="0">
                <a:solidFill>
                  <a:schemeClr val="dk1">
                    <a:lumMod val="65000"/>
                    <a:lumOff val="35000"/>
                  </a:schemeClr>
                </a:solidFill>
                <a:latin typeface="+mn-lt"/>
                <a:ea typeface="+mn-ea"/>
                <a:cs typeface="+mn-cs"/>
              </a:defRPr>
            </a:pPr>
            <a:endParaRPr lang="lv-LV"/>
          </a:p>
        </c:txPr>
        <c:crossAx val="236726896"/>
        <c:crosses val="autoZero"/>
        <c:auto val="1"/>
        <c:lblAlgn val="ctr"/>
        <c:lblOffset val="100"/>
        <c:noMultiLvlLbl val="0"/>
      </c:catAx>
      <c:valAx>
        <c:axId val="236726896"/>
        <c:scaling>
          <c:orientation val="minMax"/>
          <c:max val="1.9"/>
          <c:min val="0.70000000000000007"/>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spc="20" baseline="0">
                <a:solidFill>
                  <a:schemeClr val="dk1">
                    <a:lumMod val="65000"/>
                    <a:lumOff val="35000"/>
                  </a:schemeClr>
                </a:solidFill>
                <a:latin typeface="+mn-lt"/>
                <a:ea typeface="+mn-ea"/>
                <a:cs typeface="+mn-cs"/>
              </a:defRPr>
            </a:pPr>
            <a:endParaRPr lang="lv-LV"/>
          </a:p>
        </c:txPr>
        <c:crossAx val="236726112"/>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layout>
        <c:manualLayout>
          <c:xMode val="edge"/>
          <c:yMode val="edge"/>
          <c:x val="0"/>
          <c:y val="0.90984454116327373"/>
          <c:w val="0.99514344989943726"/>
          <c:h val="7.5269294042193485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Calibri Light" panose="020F0302020204030204" pitchFamily="34" charset="0"/>
              <a:ea typeface="+mn-ea"/>
              <a:cs typeface="Calibri Light" panose="020F0302020204030204" pitchFamily="34" charset="0"/>
            </a:defRPr>
          </a:pPr>
          <a:endParaRPr lang="lv-LV"/>
        </a:p>
      </c:txPr>
    </c:legend>
    <c:plotVisOnly val="1"/>
    <c:dispBlanksAs val="gap"/>
    <c:showDLblsOverMax val="0"/>
  </c:chart>
  <c:spPr>
    <a:solidFill>
      <a:schemeClr val="lt1"/>
    </a:solidFill>
    <a:ln>
      <a:noFill/>
    </a:ln>
    <a:effectLst/>
  </c:spPr>
  <c:txPr>
    <a:bodyPr/>
    <a:lstStyle/>
    <a:p>
      <a:pPr>
        <a:defRPr sz="1400"/>
      </a:pPr>
      <a:endParaRPr lang="lv-LV"/>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Reversed" id="22">
  <a:schemeClr val="accent2"/>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9.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230964-3F88-42EA-BFD8-85813239DE0A}"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lv-LV"/>
        </a:p>
      </dgm:t>
    </dgm:pt>
    <dgm:pt modelId="{24723DCB-F2C6-4B75-9BAE-94029D87536B}">
      <dgm:prSet phldrT="[Teksts]" custT="1"/>
      <dgm:spPr/>
      <dgm:t>
        <a:bodyPr/>
        <a:lstStyle/>
        <a:p>
          <a:r>
            <a:rPr lang="lv-LV" sz="2000" dirty="0" smtClean="0"/>
            <a:t>SEG emisijas</a:t>
          </a:r>
          <a:endParaRPr lang="lv-LV" sz="2000" dirty="0"/>
        </a:p>
      </dgm:t>
    </dgm:pt>
    <dgm:pt modelId="{C5AAE9A1-FCF6-4C55-B1BE-9272EEBE7AEA}" type="parTrans" cxnId="{58C157E1-AA9F-4396-BDFE-2C278A5E9B00}">
      <dgm:prSet/>
      <dgm:spPr/>
      <dgm:t>
        <a:bodyPr/>
        <a:lstStyle/>
        <a:p>
          <a:endParaRPr lang="lv-LV"/>
        </a:p>
      </dgm:t>
    </dgm:pt>
    <dgm:pt modelId="{4513B464-A9D0-4951-A487-B88333D8D8C4}" type="sibTrans" cxnId="{58C157E1-AA9F-4396-BDFE-2C278A5E9B00}">
      <dgm:prSet/>
      <dgm:spPr/>
      <dgm:t>
        <a:bodyPr/>
        <a:lstStyle/>
        <a:p>
          <a:endParaRPr lang="lv-LV"/>
        </a:p>
      </dgm:t>
    </dgm:pt>
    <dgm:pt modelId="{3B4593CF-40F4-4552-8C93-DE592563C5DA}">
      <dgm:prSet phldrT="[Teksts]" custT="1"/>
      <dgm:spPr/>
      <dgm:t>
        <a:bodyPr/>
        <a:lstStyle/>
        <a:p>
          <a:r>
            <a:rPr lang="lv-LV" sz="1600" dirty="0" smtClean="0">
              <a:latin typeface="Segoe UI Light" panose="020B0502040204020203" pitchFamily="34" charset="0"/>
              <a:cs typeface="Segoe UI Light" panose="020B0502040204020203" pitchFamily="34" charset="0"/>
            </a:rPr>
            <a:t>Precīzā minerālmēslojuma lietošana.*</a:t>
          </a:r>
          <a:endParaRPr lang="lv-LV" sz="1600" dirty="0">
            <a:latin typeface="Segoe UI Light" panose="020B0502040204020203" pitchFamily="34" charset="0"/>
            <a:cs typeface="Segoe UI Light" panose="020B0502040204020203" pitchFamily="34" charset="0"/>
          </a:endParaRPr>
        </a:p>
      </dgm:t>
    </dgm:pt>
    <dgm:pt modelId="{7F5909D0-0D5D-4257-B408-520422F580B5}" type="parTrans" cxnId="{148B0A30-B6CD-412E-9761-D3824C7CB4E1}">
      <dgm:prSet/>
      <dgm:spPr/>
      <dgm:t>
        <a:bodyPr/>
        <a:lstStyle/>
        <a:p>
          <a:endParaRPr lang="lv-LV"/>
        </a:p>
      </dgm:t>
    </dgm:pt>
    <dgm:pt modelId="{B5578C5C-540C-42D4-9027-F30BC5736B7F}" type="sibTrans" cxnId="{148B0A30-B6CD-412E-9761-D3824C7CB4E1}">
      <dgm:prSet/>
      <dgm:spPr/>
      <dgm:t>
        <a:bodyPr/>
        <a:lstStyle/>
        <a:p>
          <a:endParaRPr lang="lv-LV"/>
        </a:p>
      </dgm:t>
    </dgm:pt>
    <dgm:pt modelId="{48DA422E-A9F7-4CB9-B8AE-24FDCE58B9F7}">
      <dgm:prSet phldrT="[Teksts]" custT="1"/>
      <dgm:spPr/>
      <dgm:t>
        <a:bodyPr/>
        <a:lstStyle/>
        <a:p>
          <a:r>
            <a:rPr lang="lv-LV" sz="2000" dirty="0" smtClean="0"/>
            <a:t>Gaisa kvalitāte</a:t>
          </a:r>
          <a:endParaRPr lang="lv-LV" sz="2000" dirty="0"/>
        </a:p>
      </dgm:t>
    </dgm:pt>
    <dgm:pt modelId="{4ABB1CA9-C63B-421D-A309-55FF19C86E67}" type="parTrans" cxnId="{AE0C7F0B-E60B-44B4-ABEF-C5D645733723}">
      <dgm:prSet/>
      <dgm:spPr/>
      <dgm:t>
        <a:bodyPr/>
        <a:lstStyle/>
        <a:p>
          <a:endParaRPr lang="lv-LV"/>
        </a:p>
      </dgm:t>
    </dgm:pt>
    <dgm:pt modelId="{74106099-1549-4D2A-9533-CA89DC09932D}" type="sibTrans" cxnId="{AE0C7F0B-E60B-44B4-ABEF-C5D645733723}">
      <dgm:prSet/>
      <dgm:spPr/>
      <dgm:t>
        <a:bodyPr/>
        <a:lstStyle/>
        <a:p>
          <a:endParaRPr lang="lv-LV"/>
        </a:p>
      </dgm:t>
    </dgm:pt>
    <dgm:pt modelId="{6601C1B1-B752-476E-B622-4D3CEC78AC2E}">
      <dgm:prSet phldrT="[Teksts]" custT="1"/>
      <dgm:spPr/>
      <dgm:t>
        <a:bodyPr/>
        <a:lstStyle/>
        <a:p>
          <a:r>
            <a:rPr lang="lv-LV" sz="1600" dirty="0" smtClean="0">
              <a:latin typeface="Segoe UI Light" panose="020B0502040204020203" pitchFamily="34" charset="0"/>
              <a:cs typeface="Segoe UI Light" panose="020B0502040204020203" pitchFamily="34" charset="0"/>
            </a:rPr>
            <a:t>Organiskā mēslojuma iestrāde augsnē ar lentveida izkliedētāju ar nokarenām caurulēm.</a:t>
          </a:r>
          <a:endParaRPr lang="lv-LV" sz="1600" dirty="0">
            <a:latin typeface="Segoe UI Light" panose="020B0502040204020203" pitchFamily="34" charset="0"/>
            <a:cs typeface="Segoe UI Light" panose="020B0502040204020203" pitchFamily="34" charset="0"/>
          </a:endParaRPr>
        </a:p>
      </dgm:t>
    </dgm:pt>
    <dgm:pt modelId="{60F9946D-EB58-45B4-A68E-CD92A8DB7309}" type="parTrans" cxnId="{39A60907-C7E5-4FB4-A582-0D55464B48CC}">
      <dgm:prSet/>
      <dgm:spPr/>
      <dgm:t>
        <a:bodyPr/>
        <a:lstStyle/>
        <a:p>
          <a:endParaRPr lang="lv-LV"/>
        </a:p>
      </dgm:t>
    </dgm:pt>
    <dgm:pt modelId="{1250525C-D1EA-47D3-8717-D31CADBC8A60}" type="sibTrans" cxnId="{39A60907-C7E5-4FB4-A582-0D55464B48CC}">
      <dgm:prSet/>
      <dgm:spPr/>
      <dgm:t>
        <a:bodyPr/>
        <a:lstStyle/>
        <a:p>
          <a:endParaRPr lang="lv-LV"/>
        </a:p>
      </dgm:t>
    </dgm:pt>
    <dgm:pt modelId="{A9B15228-C95F-4101-8401-AB9A6DE43609}">
      <dgm:prSet custT="1"/>
      <dgm:spPr/>
      <dgm:t>
        <a:bodyPr/>
        <a:lstStyle/>
        <a:p>
          <a:r>
            <a:rPr lang="lv-LV" sz="1600" dirty="0" smtClean="0">
              <a:latin typeface="Segoe UI Light" panose="020B0502040204020203" pitchFamily="34" charset="0"/>
              <a:cs typeface="Segoe UI Light" panose="020B0502040204020203" pitchFamily="34" charset="0"/>
            </a:rPr>
            <a:t>Mēslošanas plānošana.*</a:t>
          </a:r>
        </a:p>
      </dgm:t>
    </dgm:pt>
    <dgm:pt modelId="{CCED8D02-83C3-426F-9929-2A7AC951FBD0}" type="parTrans" cxnId="{F73869D9-1D5E-43D2-ADC8-4A5C77A7BAA1}">
      <dgm:prSet/>
      <dgm:spPr/>
      <dgm:t>
        <a:bodyPr/>
        <a:lstStyle/>
        <a:p>
          <a:endParaRPr lang="lv-LV"/>
        </a:p>
      </dgm:t>
    </dgm:pt>
    <dgm:pt modelId="{65D56774-9927-4D1F-80E5-4FD0C04D0A08}" type="sibTrans" cxnId="{F73869D9-1D5E-43D2-ADC8-4A5C77A7BAA1}">
      <dgm:prSet/>
      <dgm:spPr/>
      <dgm:t>
        <a:bodyPr/>
        <a:lstStyle/>
        <a:p>
          <a:endParaRPr lang="lv-LV"/>
        </a:p>
      </dgm:t>
    </dgm:pt>
    <dgm:pt modelId="{729479AB-B1D7-4C04-B3D1-682F35A52205}">
      <dgm:prSet custT="1"/>
      <dgm:spPr/>
      <dgm:t>
        <a:bodyPr/>
        <a:lstStyle/>
        <a:p>
          <a:r>
            <a:rPr lang="lv-LV" sz="1600" dirty="0" smtClean="0">
              <a:latin typeface="Segoe UI Light" panose="020B0502040204020203" pitchFamily="34" charset="0"/>
              <a:cs typeface="Segoe UI Light" panose="020B0502040204020203" pitchFamily="34" charset="0"/>
            </a:rPr>
            <a:t>Slāpekļa piesaiste (tauriņziežu iekļaušana kultūraugu rotācijā).*</a:t>
          </a:r>
        </a:p>
      </dgm:t>
    </dgm:pt>
    <dgm:pt modelId="{D0140D46-14CE-4A4C-9447-BA62BED6700D}" type="parTrans" cxnId="{4891CDEC-70F9-46F2-B4BB-FAD70167A9A9}">
      <dgm:prSet/>
      <dgm:spPr/>
      <dgm:t>
        <a:bodyPr/>
        <a:lstStyle/>
        <a:p>
          <a:endParaRPr lang="lv-LV"/>
        </a:p>
      </dgm:t>
    </dgm:pt>
    <dgm:pt modelId="{CD18737E-4447-467A-9C11-F77672FE72BE}" type="sibTrans" cxnId="{4891CDEC-70F9-46F2-B4BB-FAD70167A9A9}">
      <dgm:prSet/>
      <dgm:spPr/>
      <dgm:t>
        <a:bodyPr/>
        <a:lstStyle/>
        <a:p>
          <a:endParaRPr lang="lv-LV"/>
        </a:p>
      </dgm:t>
    </dgm:pt>
    <dgm:pt modelId="{C49EFAB0-FB80-43CE-966F-EDA5AF0960CB}">
      <dgm:prSet custT="1"/>
      <dgm:spPr/>
      <dgm:t>
        <a:bodyPr/>
        <a:lstStyle/>
        <a:p>
          <a:r>
            <a:rPr lang="lv-LV" sz="1600" dirty="0" smtClean="0">
              <a:latin typeface="Segoe UI Light" panose="020B0502040204020203" pitchFamily="34" charset="0"/>
              <a:cs typeface="Segoe UI Light" panose="020B0502040204020203" pitchFamily="34" charset="0"/>
            </a:rPr>
            <a:t>Šķidro kūtsmēslu separēšana.</a:t>
          </a:r>
        </a:p>
      </dgm:t>
    </dgm:pt>
    <dgm:pt modelId="{712A0B77-CCF5-4B58-BCEC-549CE6B9623E}" type="parTrans" cxnId="{94A746AE-952E-46A8-A8BD-2CB62CC41037}">
      <dgm:prSet/>
      <dgm:spPr/>
      <dgm:t>
        <a:bodyPr/>
        <a:lstStyle/>
        <a:p>
          <a:endParaRPr lang="lv-LV"/>
        </a:p>
      </dgm:t>
    </dgm:pt>
    <dgm:pt modelId="{97BA23B2-7071-45C6-85D5-16615D6B5216}" type="sibTrans" cxnId="{94A746AE-952E-46A8-A8BD-2CB62CC41037}">
      <dgm:prSet/>
      <dgm:spPr/>
      <dgm:t>
        <a:bodyPr/>
        <a:lstStyle/>
        <a:p>
          <a:endParaRPr lang="lv-LV"/>
        </a:p>
      </dgm:t>
    </dgm:pt>
    <dgm:pt modelId="{FDA6F1D3-D14D-4104-949F-EFC6F526B326}">
      <dgm:prSet custT="1"/>
      <dgm:spPr/>
      <dgm:t>
        <a:bodyPr/>
        <a:lstStyle/>
        <a:p>
          <a:r>
            <a:rPr lang="lv-LV" sz="1600" dirty="0" smtClean="0">
              <a:latin typeface="Segoe UI Light" panose="020B0502040204020203" pitchFamily="34" charset="0"/>
              <a:cs typeface="Segoe UI Light" panose="020B0502040204020203" pitchFamily="34" charset="0"/>
            </a:rPr>
            <a:t>Barības devu plānošana un kvalitātes uzlabošana.</a:t>
          </a:r>
        </a:p>
      </dgm:t>
    </dgm:pt>
    <dgm:pt modelId="{2F5F7C04-8DB6-47EC-9BF0-C149F82BC554}" type="parTrans" cxnId="{D9F3CC9E-5528-4F83-9F04-C1626480F902}">
      <dgm:prSet/>
      <dgm:spPr/>
      <dgm:t>
        <a:bodyPr/>
        <a:lstStyle/>
        <a:p>
          <a:endParaRPr lang="lv-LV"/>
        </a:p>
      </dgm:t>
    </dgm:pt>
    <dgm:pt modelId="{91B2FDB1-63C5-4101-83E4-AFF5FB46F689}" type="sibTrans" cxnId="{D9F3CC9E-5528-4F83-9F04-C1626480F902}">
      <dgm:prSet/>
      <dgm:spPr/>
      <dgm:t>
        <a:bodyPr/>
        <a:lstStyle/>
        <a:p>
          <a:endParaRPr lang="lv-LV"/>
        </a:p>
      </dgm:t>
    </dgm:pt>
    <dgm:pt modelId="{2AB01DBF-8EC7-4DCC-BD8E-78006BEFBE99}">
      <dgm:prSet custT="1"/>
      <dgm:spPr/>
      <dgm:t>
        <a:bodyPr/>
        <a:lstStyle/>
        <a:p>
          <a:r>
            <a:rPr lang="lv-LV" sz="1600" dirty="0" smtClean="0">
              <a:latin typeface="Segoe UI Light" panose="020B0502040204020203" pitchFamily="34" charset="0"/>
              <a:cs typeface="Segoe UI Light" panose="020B0502040204020203" pitchFamily="34" charset="0"/>
            </a:rPr>
            <a:t>Meliorācijas sistēmu uzturēšana.</a:t>
          </a:r>
        </a:p>
      </dgm:t>
    </dgm:pt>
    <dgm:pt modelId="{653BA199-D758-422A-8946-C3EAE892DC83}" type="parTrans" cxnId="{54BB9CF6-6C16-474C-9855-7F4ABD16F3EE}">
      <dgm:prSet/>
      <dgm:spPr/>
      <dgm:t>
        <a:bodyPr/>
        <a:lstStyle/>
        <a:p>
          <a:endParaRPr lang="lv-LV"/>
        </a:p>
      </dgm:t>
    </dgm:pt>
    <dgm:pt modelId="{12C83302-3BDC-4444-A165-867509E928AC}" type="sibTrans" cxnId="{54BB9CF6-6C16-474C-9855-7F4ABD16F3EE}">
      <dgm:prSet/>
      <dgm:spPr/>
      <dgm:t>
        <a:bodyPr/>
        <a:lstStyle/>
        <a:p>
          <a:endParaRPr lang="lv-LV"/>
        </a:p>
      </dgm:t>
    </dgm:pt>
    <dgm:pt modelId="{C617247A-782B-4259-9238-C54DB2668ACC}">
      <dgm:prSet custT="1"/>
      <dgm:spPr/>
      <dgm:t>
        <a:bodyPr/>
        <a:lstStyle/>
        <a:p>
          <a:r>
            <a:rPr lang="lv-LV" sz="1600" dirty="0" smtClean="0">
              <a:latin typeface="Segoe UI Light" panose="020B0502040204020203" pitchFamily="34" charset="0"/>
              <a:cs typeface="Segoe UI Light" panose="020B0502040204020203" pitchFamily="34" charset="0"/>
            </a:rPr>
            <a:t>Biogāzes ražošanas veicināšana.*</a:t>
          </a:r>
        </a:p>
      </dgm:t>
    </dgm:pt>
    <dgm:pt modelId="{24F9290A-4EE1-47AA-BFA1-DDC9C2361294}" type="parTrans" cxnId="{EA2097B2-FEF5-4D32-B4D7-95EF64C96D73}">
      <dgm:prSet/>
      <dgm:spPr/>
      <dgm:t>
        <a:bodyPr/>
        <a:lstStyle/>
        <a:p>
          <a:endParaRPr lang="lv-LV"/>
        </a:p>
      </dgm:t>
    </dgm:pt>
    <dgm:pt modelId="{CA7F9C1D-394C-4490-91BD-D9508A47E65E}" type="sibTrans" cxnId="{EA2097B2-FEF5-4D32-B4D7-95EF64C96D73}">
      <dgm:prSet/>
      <dgm:spPr/>
      <dgm:t>
        <a:bodyPr/>
        <a:lstStyle/>
        <a:p>
          <a:endParaRPr lang="lv-LV"/>
        </a:p>
      </dgm:t>
    </dgm:pt>
    <dgm:pt modelId="{A04F0F07-42F2-40A1-8974-B1B8374155D9}">
      <dgm:prSet custT="1"/>
      <dgm:spPr/>
      <dgm:t>
        <a:bodyPr/>
        <a:lstStyle/>
        <a:p>
          <a:r>
            <a:rPr lang="lv-LV" sz="1600" dirty="0" smtClean="0">
              <a:latin typeface="Segoe UI Light" panose="020B0502040204020203" pitchFamily="34" charset="0"/>
              <a:cs typeface="Segoe UI Light" panose="020B0502040204020203" pitchFamily="34" charset="0"/>
            </a:rPr>
            <a:t>ar inžektoru.*</a:t>
          </a:r>
        </a:p>
      </dgm:t>
    </dgm:pt>
    <dgm:pt modelId="{2EF1EBC1-F6FB-41C5-A578-1F3058C3A7AB}" type="parTrans" cxnId="{F60B3189-C86C-4E8C-BCA1-63364BEF4435}">
      <dgm:prSet/>
      <dgm:spPr/>
      <dgm:t>
        <a:bodyPr/>
        <a:lstStyle/>
        <a:p>
          <a:endParaRPr lang="lv-LV"/>
        </a:p>
      </dgm:t>
    </dgm:pt>
    <dgm:pt modelId="{53D822E3-7F22-4E6A-B313-9F96572EA4A4}" type="sibTrans" cxnId="{F60B3189-C86C-4E8C-BCA1-63364BEF4435}">
      <dgm:prSet/>
      <dgm:spPr/>
      <dgm:t>
        <a:bodyPr/>
        <a:lstStyle/>
        <a:p>
          <a:endParaRPr lang="lv-LV"/>
        </a:p>
      </dgm:t>
    </dgm:pt>
    <dgm:pt modelId="{8F40594E-BA29-4F48-8150-374FD81ECB43}">
      <dgm:prSet phldrT="[Teksts]" custT="1"/>
      <dgm:spPr/>
      <dgm:t>
        <a:bodyPr/>
        <a:lstStyle/>
        <a:p>
          <a:r>
            <a:rPr lang="lv-LV" sz="1600" dirty="0" smtClean="0">
              <a:latin typeface="Segoe UI Light" panose="020B0502040204020203" pitchFamily="34" charset="0"/>
              <a:cs typeface="Segoe UI Light" panose="020B0502040204020203" pitchFamily="34" charset="0"/>
            </a:rPr>
            <a:t>Samazināts iestrādes laiks šķidro kūtsmēslu iestrādei un pakaišu kūtsmēslu iestrādei.</a:t>
          </a:r>
          <a:endParaRPr lang="lv-LV" sz="1600" dirty="0">
            <a:latin typeface="Segoe UI Light" panose="020B0502040204020203" pitchFamily="34" charset="0"/>
            <a:cs typeface="Segoe UI Light" panose="020B0502040204020203" pitchFamily="34" charset="0"/>
          </a:endParaRPr>
        </a:p>
      </dgm:t>
    </dgm:pt>
    <dgm:pt modelId="{F4D6A08E-BC50-40A3-921F-64B02197FBCF}" type="parTrans" cxnId="{A7F9C824-52C8-44EF-B734-FDB12739118B}">
      <dgm:prSet/>
      <dgm:spPr/>
      <dgm:t>
        <a:bodyPr/>
        <a:lstStyle/>
        <a:p>
          <a:endParaRPr lang="lv-LV"/>
        </a:p>
      </dgm:t>
    </dgm:pt>
    <dgm:pt modelId="{10012078-841D-40BF-8BCD-FAA835636927}" type="sibTrans" cxnId="{A7F9C824-52C8-44EF-B734-FDB12739118B}">
      <dgm:prSet/>
      <dgm:spPr/>
      <dgm:t>
        <a:bodyPr/>
        <a:lstStyle/>
        <a:p>
          <a:endParaRPr lang="lv-LV"/>
        </a:p>
      </dgm:t>
    </dgm:pt>
    <dgm:pt modelId="{F4C66ACC-8CE2-494B-9A37-AC45E5AC8449}">
      <dgm:prSet phldrT="[Teksts]" custT="1"/>
      <dgm:spPr/>
      <dgm:t>
        <a:bodyPr/>
        <a:lstStyle/>
        <a:p>
          <a:r>
            <a:rPr lang="lv-LV" sz="1600" dirty="0" smtClean="0">
              <a:latin typeface="Segoe UI Light" panose="020B0502040204020203" pitchFamily="34" charset="0"/>
              <a:cs typeface="Segoe UI Light" panose="020B0502040204020203" pitchFamily="34" charset="0"/>
            </a:rPr>
            <a:t>Šķidro kūtsmēslu krātuvju nosegšana.</a:t>
          </a:r>
          <a:endParaRPr lang="lv-LV" sz="1600" dirty="0">
            <a:latin typeface="Segoe UI Light" panose="020B0502040204020203" pitchFamily="34" charset="0"/>
            <a:cs typeface="Segoe UI Light" panose="020B0502040204020203" pitchFamily="34" charset="0"/>
          </a:endParaRPr>
        </a:p>
      </dgm:t>
    </dgm:pt>
    <dgm:pt modelId="{FE2B8CEC-323F-453F-8D8B-39EE619048E5}" type="parTrans" cxnId="{B30DD675-2C17-4418-986D-57F8C11D1A32}">
      <dgm:prSet/>
      <dgm:spPr/>
      <dgm:t>
        <a:bodyPr/>
        <a:lstStyle/>
        <a:p>
          <a:endParaRPr lang="lv-LV"/>
        </a:p>
      </dgm:t>
    </dgm:pt>
    <dgm:pt modelId="{A10B3E11-9987-4D76-9B74-CE33FD81D4F4}" type="sibTrans" cxnId="{B30DD675-2C17-4418-986D-57F8C11D1A32}">
      <dgm:prSet/>
      <dgm:spPr/>
      <dgm:t>
        <a:bodyPr/>
        <a:lstStyle/>
        <a:p>
          <a:endParaRPr lang="lv-LV"/>
        </a:p>
      </dgm:t>
    </dgm:pt>
    <dgm:pt modelId="{ABD19115-A785-4AAE-9516-644C31BB04BC}">
      <dgm:prSet phldrT="[Teksts]" custT="1"/>
      <dgm:spPr/>
      <dgm:t>
        <a:bodyPr/>
        <a:lstStyle/>
        <a:p>
          <a:r>
            <a:rPr lang="lv-LV" sz="1600" dirty="0" smtClean="0">
              <a:latin typeface="Segoe UI Light" panose="020B0502040204020203" pitchFamily="34" charset="0"/>
              <a:cs typeface="Segoe UI Light" panose="020B0502040204020203" pitchFamily="34" charset="0"/>
            </a:rPr>
            <a:t>Labāko pieejamo tehnisko paņēmienu izmantošana dzīvnieku ēdināšanā (cūkas, putni).</a:t>
          </a:r>
          <a:endParaRPr lang="lv-LV" sz="1600" dirty="0">
            <a:latin typeface="Segoe UI Light" panose="020B0502040204020203" pitchFamily="34" charset="0"/>
            <a:cs typeface="Segoe UI Light" panose="020B0502040204020203" pitchFamily="34" charset="0"/>
          </a:endParaRPr>
        </a:p>
      </dgm:t>
    </dgm:pt>
    <dgm:pt modelId="{CBFAD350-6B3C-46E3-814D-6997A6A66DDB}" type="parTrans" cxnId="{658D1098-F45B-4E5E-AC0E-264D7B1D4C31}">
      <dgm:prSet/>
      <dgm:spPr/>
      <dgm:t>
        <a:bodyPr/>
        <a:lstStyle/>
        <a:p>
          <a:endParaRPr lang="lv-LV"/>
        </a:p>
      </dgm:t>
    </dgm:pt>
    <dgm:pt modelId="{3A18F9E9-8F2F-4FF1-9C4C-E774639BF044}" type="sibTrans" cxnId="{658D1098-F45B-4E5E-AC0E-264D7B1D4C31}">
      <dgm:prSet/>
      <dgm:spPr/>
      <dgm:t>
        <a:bodyPr/>
        <a:lstStyle/>
        <a:p>
          <a:endParaRPr lang="lv-LV"/>
        </a:p>
      </dgm:t>
    </dgm:pt>
    <dgm:pt modelId="{19A81914-A109-4D87-9BA9-70EB3886B4B4}">
      <dgm:prSet phldrT="[Teksts]" custT="1"/>
      <dgm:spPr/>
      <dgm:t>
        <a:bodyPr/>
        <a:lstStyle/>
        <a:p>
          <a:r>
            <a:rPr lang="lv-LV" sz="1600" dirty="0" smtClean="0">
              <a:latin typeface="Segoe UI Light" panose="020B0502040204020203" pitchFamily="34" charset="0"/>
              <a:cs typeface="Segoe UI Light" panose="020B0502040204020203" pitchFamily="34" charset="0"/>
            </a:rPr>
            <a:t>Bioloģiskā piena lopkopība.</a:t>
          </a:r>
          <a:endParaRPr lang="lv-LV" sz="1600" dirty="0">
            <a:latin typeface="Segoe UI Light" panose="020B0502040204020203" pitchFamily="34" charset="0"/>
            <a:cs typeface="Segoe UI Light" panose="020B0502040204020203" pitchFamily="34" charset="0"/>
          </a:endParaRPr>
        </a:p>
      </dgm:t>
    </dgm:pt>
    <dgm:pt modelId="{9C1425F0-E44E-4FDE-9F9C-F35BA0F8E247}" type="parTrans" cxnId="{F2C44FC3-63C2-476E-AF67-A19B0CD1D0EE}">
      <dgm:prSet/>
      <dgm:spPr/>
      <dgm:t>
        <a:bodyPr/>
        <a:lstStyle/>
        <a:p>
          <a:endParaRPr lang="lv-LV"/>
        </a:p>
      </dgm:t>
    </dgm:pt>
    <dgm:pt modelId="{B72798C5-6272-48CD-8782-AE202BF1AF6D}" type="sibTrans" cxnId="{F2C44FC3-63C2-476E-AF67-A19B0CD1D0EE}">
      <dgm:prSet/>
      <dgm:spPr/>
      <dgm:t>
        <a:bodyPr/>
        <a:lstStyle/>
        <a:p>
          <a:endParaRPr lang="lv-LV"/>
        </a:p>
      </dgm:t>
    </dgm:pt>
    <dgm:pt modelId="{45911343-539C-459E-802F-8CF1445BFB39}">
      <dgm:prSet phldrT="[Teksts]" custT="1"/>
      <dgm:spPr/>
      <dgm:t>
        <a:bodyPr/>
        <a:lstStyle/>
        <a:p>
          <a:r>
            <a:rPr lang="lv-LV" sz="1600" dirty="0" smtClean="0">
              <a:latin typeface="Segoe UI Light" panose="020B0502040204020203" pitchFamily="34" charset="0"/>
              <a:cs typeface="Segoe UI Light" panose="020B0502040204020203" pitchFamily="34" charset="0"/>
            </a:rPr>
            <a:t>Urīnvielas aizstāšana ar amonija nitrātu.</a:t>
          </a:r>
          <a:endParaRPr lang="lv-LV" sz="1600" dirty="0">
            <a:latin typeface="Segoe UI Light" panose="020B0502040204020203" pitchFamily="34" charset="0"/>
            <a:cs typeface="Segoe UI Light" panose="020B0502040204020203" pitchFamily="34" charset="0"/>
          </a:endParaRPr>
        </a:p>
      </dgm:t>
    </dgm:pt>
    <dgm:pt modelId="{7C45AA4C-3179-486F-8B4C-B6C47AE7345D}" type="sibTrans" cxnId="{1D1F0F65-B058-416B-863B-58F2FD6D4C5C}">
      <dgm:prSet/>
      <dgm:spPr/>
      <dgm:t>
        <a:bodyPr/>
        <a:lstStyle/>
        <a:p>
          <a:endParaRPr lang="lv-LV"/>
        </a:p>
      </dgm:t>
    </dgm:pt>
    <dgm:pt modelId="{CED2D029-5EEF-4931-B63E-117E005C660C}" type="parTrans" cxnId="{1D1F0F65-B058-416B-863B-58F2FD6D4C5C}">
      <dgm:prSet/>
      <dgm:spPr/>
      <dgm:t>
        <a:bodyPr/>
        <a:lstStyle/>
        <a:p>
          <a:endParaRPr lang="lv-LV"/>
        </a:p>
      </dgm:t>
    </dgm:pt>
    <dgm:pt modelId="{05C6BFEE-3153-4020-AC4C-87C31CAE397A}" type="pres">
      <dgm:prSet presAssocID="{99230964-3F88-42EA-BFD8-85813239DE0A}" presName="linear" presStyleCnt="0">
        <dgm:presLayoutVars>
          <dgm:animLvl val="lvl"/>
          <dgm:resizeHandles val="exact"/>
        </dgm:presLayoutVars>
      </dgm:prSet>
      <dgm:spPr/>
      <dgm:t>
        <a:bodyPr/>
        <a:lstStyle/>
        <a:p>
          <a:endParaRPr lang="lv-LV"/>
        </a:p>
      </dgm:t>
    </dgm:pt>
    <dgm:pt modelId="{E90EEA03-9032-42E8-BB2A-58D1DA16BD60}" type="pres">
      <dgm:prSet presAssocID="{24723DCB-F2C6-4B75-9BAE-94029D87536B}" presName="parentText" presStyleLbl="node1" presStyleIdx="0" presStyleCnt="2" custScaleY="42864" custLinFactNeighborX="124" custLinFactNeighborY="-40162">
        <dgm:presLayoutVars>
          <dgm:chMax val="0"/>
          <dgm:bulletEnabled val="1"/>
        </dgm:presLayoutVars>
      </dgm:prSet>
      <dgm:spPr/>
      <dgm:t>
        <a:bodyPr/>
        <a:lstStyle/>
        <a:p>
          <a:endParaRPr lang="lv-LV"/>
        </a:p>
      </dgm:t>
    </dgm:pt>
    <dgm:pt modelId="{13F78130-065B-41EE-B635-EDC9D64570FD}" type="pres">
      <dgm:prSet presAssocID="{24723DCB-F2C6-4B75-9BAE-94029D87536B}" presName="childText" presStyleLbl="revTx" presStyleIdx="0" presStyleCnt="2" custScaleX="81991" custScaleY="76294" custLinFactNeighborX="-7970" custLinFactNeighborY="-21373">
        <dgm:presLayoutVars>
          <dgm:bulletEnabled val="1"/>
        </dgm:presLayoutVars>
      </dgm:prSet>
      <dgm:spPr/>
      <dgm:t>
        <a:bodyPr/>
        <a:lstStyle/>
        <a:p>
          <a:endParaRPr lang="lv-LV"/>
        </a:p>
      </dgm:t>
    </dgm:pt>
    <dgm:pt modelId="{8496F985-4386-4D99-A6F3-5AD78E0B86F4}" type="pres">
      <dgm:prSet presAssocID="{48DA422E-A9F7-4CB9-B8AE-24FDCE58B9F7}" presName="parentText" presStyleLbl="node1" presStyleIdx="1" presStyleCnt="2" custScaleY="39379" custLinFactNeighborY="-14626">
        <dgm:presLayoutVars>
          <dgm:chMax val="0"/>
          <dgm:bulletEnabled val="1"/>
        </dgm:presLayoutVars>
      </dgm:prSet>
      <dgm:spPr/>
      <dgm:t>
        <a:bodyPr/>
        <a:lstStyle/>
        <a:p>
          <a:endParaRPr lang="lv-LV"/>
        </a:p>
      </dgm:t>
    </dgm:pt>
    <dgm:pt modelId="{0D058EBF-A760-4B84-A612-5F16F3D87A8B}" type="pres">
      <dgm:prSet presAssocID="{48DA422E-A9F7-4CB9-B8AE-24FDCE58B9F7}" presName="childText" presStyleLbl="revTx" presStyleIdx="1" presStyleCnt="2" custScaleX="96015" custScaleY="92271" custLinFactNeighborX="-592" custLinFactNeighborY="-14355">
        <dgm:presLayoutVars>
          <dgm:bulletEnabled val="1"/>
        </dgm:presLayoutVars>
      </dgm:prSet>
      <dgm:spPr/>
      <dgm:t>
        <a:bodyPr/>
        <a:lstStyle/>
        <a:p>
          <a:endParaRPr lang="lv-LV"/>
        </a:p>
      </dgm:t>
    </dgm:pt>
  </dgm:ptLst>
  <dgm:cxnLst>
    <dgm:cxn modelId="{F092641F-5523-41DD-A33A-84872183151A}" type="presOf" srcId="{C617247A-782B-4259-9238-C54DB2668ACC}" destId="{13F78130-065B-41EE-B635-EDC9D64570FD}" srcOrd="0" destOrd="6" presId="urn:microsoft.com/office/officeart/2005/8/layout/vList2"/>
    <dgm:cxn modelId="{D9AD17BC-28E4-43E0-877D-901FB4264D5F}" type="presOf" srcId="{C49EFAB0-FB80-43CE-966F-EDA5AF0960CB}" destId="{13F78130-065B-41EE-B635-EDC9D64570FD}" srcOrd="0" destOrd="3" presId="urn:microsoft.com/office/officeart/2005/8/layout/vList2"/>
    <dgm:cxn modelId="{1143C07C-E3CE-40A7-8F8B-73EDB146F3EC}" type="presOf" srcId="{6601C1B1-B752-476E-B622-4D3CEC78AC2E}" destId="{0D058EBF-A760-4B84-A612-5F16F3D87A8B}" srcOrd="0" destOrd="0" presId="urn:microsoft.com/office/officeart/2005/8/layout/vList2"/>
    <dgm:cxn modelId="{4891CDEC-70F9-46F2-B4BB-FAD70167A9A9}" srcId="{24723DCB-F2C6-4B75-9BAE-94029D87536B}" destId="{729479AB-B1D7-4C04-B3D1-682F35A52205}" srcOrd="2" destOrd="0" parTransId="{D0140D46-14CE-4A4C-9447-BA62BED6700D}" sibTransId="{CD18737E-4447-467A-9C11-F77672FE72BE}"/>
    <dgm:cxn modelId="{4FED6AF2-875F-4FCA-AB08-830A62163CE8}" type="presOf" srcId="{F4C66ACC-8CE2-494B-9A37-AC45E5AC8449}" destId="{0D058EBF-A760-4B84-A612-5F16F3D87A8B}" srcOrd="0" destOrd="2" presId="urn:microsoft.com/office/officeart/2005/8/layout/vList2"/>
    <dgm:cxn modelId="{F2C44FC3-63C2-476E-AF67-A19B0CD1D0EE}" srcId="{48DA422E-A9F7-4CB9-B8AE-24FDCE58B9F7}" destId="{19A81914-A109-4D87-9BA9-70EB3886B4B4}" srcOrd="3" destOrd="0" parTransId="{9C1425F0-E44E-4FDE-9F9C-F35BA0F8E247}" sibTransId="{B72798C5-6272-48CD-8782-AE202BF1AF6D}"/>
    <dgm:cxn modelId="{AE0C7F0B-E60B-44B4-ABEF-C5D645733723}" srcId="{99230964-3F88-42EA-BFD8-85813239DE0A}" destId="{48DA422E-A9F7-4CB9-B8AE-24FDCE58B9F7}" srcOrd="1" destOrd="0" parTransId="{4ABB1CA9-C63B-421D-A309-55FF19C86E67}" sibTransId="{74106099-1549-4D2A-9533-CA89DC09932D}"/>
    <dgm:cxn modelId="{4B64A467-A897-46A5-871D-26AF3AD285E4}" type="presOf" srcId="{48DA422E-A9F7-4CB9-B8AE-24FDCE58B9F7}" destId="{8496F985-4386-4D99-A6F3-5AD78E0B86F4}" srcOrd="0" destOrd="0" presId="urn:microsoft.com/office/officeart/2005/8/layout/vList2"/>
    <dgm:cxn modelId="{658D1098-F45B-4E5E-AC0E-264D7B1D4C31}" srcId="{48DA422E-A9F7-4CB9-B8AE-24FDCE58B9F7}" destId="{ABD19115-A785-4AAE-9516-644C31BB04BC}" srcOrd="5" destOrd="0" parTransId="{CBFAD350-6B3C-46E3-814D-6997A6A66DDB}" sibTransId="{3A18F9E9-8F2F-4FF1-9C4C-E774639BF044}"/>
    <dgm:cxn modelId="{1D1F0F65-B058-416B-863B-58F2FD6D4C5C}" srcId="{48DA422E-A9F7-4CB9-B8AE-24FDCE58B9F7}" destId="{45911343-539C-459E-802F-8CF1445BFB39}" srcOrd="4" destOrd="0" parTransId="{CED2D029-5EEF-4931-B63E-117E005C660C}" sibTransId="{7C45AA4C-3179-486F-8B4C-B6C47AE7345D}"/>
    <dgm:cxn modelId="{6471D07D-6368-41D2-90E3-B19CF50252DB}" type="presOf" srcId="{3B4593CF-40F4-4552-8C93-DE592563C5DA}" destId="{13F78130-065B-41EE-B635-EDC9D64570FD}" srcOrd="0" destOrd="0" presId="urn:microsoft.com/office/officeart/2005/8/layout/vList2"/>
    <dgm:cxn modelId="{F60B3189-C86C-4E8C-BCA1-63364BEF4435}" srcId="{24723DCB-F2C6-4B75-9BAE-94029D87536B}" destId="{A04F0F07-42F2-40A1-8974-B1B8374155D9}" srcOrd="7" destOrd="0" parTransId="{2EF1EBC1-F6FB-41C5-A578-1F3058C3A7AB}" sibTransId="{53D822E3-7F22-4E6A-B313-9F96572EA4A4}"/>
    <dgm:cxn modelId="{1180B5FB-812B-49D0-A525-109E6BAC227D}" type="presOf" srcId="{ABD19115-A785-4AAE-9516-644C31BB04BC}" destId="{0D058EBF-A760-4B84-A612-5F16F3D87A8B}" srcOrd="0" destOrd="5" presId="urn:microsoft.com/office/officeart/2005/8/layout/vList2"/>
    <dgm:cxn modelId="{54BB9CF6-6C16-474C-9855-7F4ABD16F3EE}" srcId="{24723DCB-F2C6-4B75-9BAE-94029D87536B}" destId="{2AB01DBF-8EC7-4DCC-BD8E-78006BEFBE99}" srcOrd="5" destOrd="0" parTransId="{653BA199-D758-422A-8946-C3EAE892DC83}" sibTransId="{12C83302-3BDC-4444-A165-867509E928AC}"/>
    <dgm:cxn modelId="{4A46B04B-BE17-4917-B826-35D728B66587}" type="presOf" srcId="{729479AB-B1D7-4C04-B3D1-682F35A52205}" destId="{13F78130-065B-41EE-B635-EDC9D64570FD}" srcOrd="0" destOrd="2" presId="urn:microsoft.com/office/officeart/2005/8/layout/vList2"/>
    <dgm:cxn modelId="{647808B2-1F1F-4793-9FA1-2C1E630CCFFF}" type="presOf" srcId="{2AB01DBF-8EC7-4DCC-BD8E-78006BEFBE99}" destId="{13F78130-065B-41EE-B635-EDC9D64570FD}" srcOrd="0" destOrd="5" presId="urn:microsoft.com/office/officeart/2005/8/layout/vList2"/>
    <dgm:cxn modelId="{00165334-05A0-46E6-A6E0-29E1114C06F0}" type="presOf" srcId="{A9B15228-C95F-4101-8401-AB9A6DE43609}" destId="{13F78130-065B-41EE-B635-EDC9D64570FD}" srcOrd="0" destOrd="1" presId="urn:microsoft.com/office/officeart/2005/8/layout/vList2"/>
    <dgm:cxn modelId="{F73869D9-1D5E-43D2-ADC8-4A5C77A7BAA1}" srcId="{24723DCB-F2C6-4B75-9BAE-94029D87536B}" destId="{A9B15228-C95F-4101-8401-AB9A6DE43609}" srcOrd="1" destOrd="0" parTransId="{CCED8D02-83C3-426F-9929-2A7AC951FBD0}" sibTransId="{65D56774-9927-4D1F-80E5-4FD0C04D0A08}"/>
    <dgm:cxn modelId="{D9F3CC9E-5528-4F83-9F04-C1626480F902}" srcId="{24723DCB-F2C6-4B75-9BAE-94029D87536B}" destId="{FDA6F1D3-D14D-4104-949F-EFC6F526B326}" srcOrd="4" destOrd="0" parTransId="{2F5F7C04-8DB6-47EC-9BF0-C149F82BC554}" sibTransId="{91B2FDB1-63C5-4101-83E4-AFF5FB46F689}"/>
    <dgm:cxn modelId="{53E3793D-2F0F-4789-9D9B-C0873E131B1B}" type="presOf" srcId="{FDA6F1D3-D14D-4104-949F-EFC6F526B326}" destId="{13F78130-065B-41EE-B635-EDC9D64570FD}" srcOrd="0" destOrd="4" presId="urn:microsoft.com/office/officeart/2005/8/layout/vList2"/>
    <dgm:cxn modelId="{24E05C1C-CC5C-45C0-9D7C-80A8090FC4D5}" type="presOf" srcId="{99230964-3F88-42EA-BFD8-85813239DE0A}" destId="{05C6BFEE-3153-4020-AC4C-87C31CAE397A}" srcOrd="0" destOrd="0" presId="urn:microsoft.com/office/officeart/2005/8/layout/vList2"/>
    <dgm:cxn modelId="{EA2097B2-FEF5-4D32-B4D7-95EF64C96D73}" srcId="{24723DCB-F2C6-4B75-9BAE-94029D87536B}" destId="{C617247A-782B-4259-9238-C54DB2668ACC}" srcOrd="6" destOrd="0" parTransId="{24F9290A-4EE1-47AA-BFA1-DDC9C2361294}" sibTransId="{CA7F9C1D-394C-4490-91BD-D9508A47E65E}"/>
    <dgm:cxn modelId="{39A60907-C7E5-4FB4-A582-0D55464B48CC}" srcId="{48DA422E-A9F7-4CB9-B8AE-24FDCE58B9F7}" destId="{6601C1B1-B752-476E-B622-4D3CEC78AC2E}" srcOrd="0" destOrd="0" parTransId="{60F9946D-EB58-45B4-A68E-CD92A8DB7309}" sibTransId="{1250525C-D1EA-47D3-8717-D31CADBC8A60}"/>
    <dgm:cxn modelId="{6484DBDB-1D2D-40AC-8E32-BCE2F20C0717}" type="presOf" srcId="{24723DCB-F2C6-4B75-9BAE-94029D87536B}" destId="{E90EEA03-9032-42E8-BB2A-58D1DA16BD60}" srcOrd="0" destOrd="0" presId="urn:microsoft.com/office/officeart/2005/8/layout/vList2"/>
    <dgm:cxn modelId="{211323F1-41CD-456E-9A1C-8DA533FAF87A}" type="presOf" srcId="{A04F0F07-42F2-40A1-8974-B1B8374155D9}" destId="{13F78130-065B-41EE-B635-EDC9D64570FD}" srcOrd="0" destOrd="7" presId="urn:microsoft.com/office/officeart/2005/8/layout/vList2"/>
    <dgm:cxn modelId="{A7F9C824-52C8-44EF-B734-FDB12739118B}" srcId="{48DA422E-A9F7-4CB9-B8AE-24FDCE58B9F7}" destId="{8F40594E-BA29-4F48-8150-374FD81ECB43}" srcOrd="1" destOrd="0" parTransId="{F4D6A08E-BC50-40A3-921F-64B02197FBCF}" sibTransId="{10012078-841D-40BF-8BCD-FAA835636927}"/>
    <dgm:cxn modelId="{B30DD675-2C17-4418-986D-57F8C11D1A32}" srcId="{48DA422E-A9F7-4CB9-B8AE-24FDCE58B9F7}" destId="{F4C66ACC-8CE2-494B-9A37-AC45E5AC8449}" srcOrd="2" destOrd="0" parTransId="{FE2B8CEC-323F-453F-8D8B-39EE619048E5}" sibTransId="{A10B3E11-9987-4D76-9B74-CE33FD81D4F4}"/>
    <dgm:cxn modelId="{064CE6C0-5FF9-43F1-A05D-6A6CB29006E5}" type="presOf" srcId="{8F40594E-BA29-4F48-8150-374FD81ECB43}" destId="{0D058EBF-A760-4B84-A612-5F16F3D87A8B}" srcOrd="0" destOrd="1" presId="urn:microsoft.com/office/officeart/2005/8/layout/vList2"/>
    <dgm:cxn modelId="{C56FC764-D7A9-4846-921C-E742C84CEE98}" type="presOf" srcId="{19A81914-A109-4D87-9BA9-70EB3886B4B4}" destId="{0D058EBF-A760-4B84-A612-5F16F3D87A8B}" srcOrd="0" destOrd="3" presId="urn:microsoft.com/office/officeart/2005/8/layout/vList2"/>
    <dgm:cxn modelId="{58C157E1-AA9F-4396-BDFE-2C278A5E9B00}" srcId="{99230964-3F88-42EA-BFD8-85813239DE0A}" destId="{24723DCB-F2C6-4B75-9BAE-94029D87536B}" srcOrd="0" destOrd="0" parTransId="{C5AAE9A1-FCF6-4C55-B1BE-9272EEBE7AEA}" sibTransId="{4513B464-A9D0-4951-A487-B88333D8D8C4}"/>
    <dgm:cxn modelId="{94A746AE-952E-46A8-A8BD-2CB62CC41037}" srcId="{24723DCB-F2C6-4B75-9BAE-94029D87536B}" destId="{C49EFAB0-FB80-43CE-966F-EDA5AF0960CB}" srcOrd="3" destOrd="0" parTransId="{712A0B77-CCF5-4B58-BCEC-549CE6B9623E}" sibTransId="{97BA23B2-7071-45C6-85D5-16615D6B5216}"/>
    <dgm:cxn modelId="{148B0A30-B6CD-412E-9761-D3824C7CB4E1}" srcId="{24723DCB-F2C6-4B75-9BAE-94029D87536B}" destId="{3B4593CF-40F4-4552-8C93-DE592563C5DA}" srcOrd="0" destOrd="0" parTransId="{7F5909D0-0D5D-4257-B408-520422F580B5}" sibTransId="{B5578C5C-540C-42D4-9027-F30BC5736B7F}"/>
    <dgm:cxn modelId="{273B0173-ABB3-48E1-8A8B-5EC08FD71CB4}" type="presOf" srcId="{45911343-539C-459E-802F-8CF1445BFB39}" destId="{0D058EBF-A760-4B84-A612-5F16F3D87A8B}" srcOrd="0" destOrd="4" presId="urn:microsoft.com/office/officeart/2005/8/layout/vList2"/>
    <dgm:cxn modelId="{04D24FFB-2088-4465-8CB0-53F34EAB59F2}" type="presParOf" srcId="{05C6BFEE-3153-4020-AC4C-87C31CAE397A}" destId="{E90EEA03-9032-42E8-BB2A-58D1DA16BD60}" srcOrd="0" destOrd="0" presId="urn:microsoft.com/office/officeart/2005/8/layout/vList2"/>
    <dgm:cxn modelId="{F884A273-5794-4787-8BED-3709E14D18C5}" type="presParOf" srcId="{05C6BFEE-3153-4020-AC4C-87C31CAE397A}" destId="{13F78130-065B-41EE-B635-EDC9D64570FD}" srcOrd="1" destOrd="0" presId="urn:microsoft.com/office/officeart/2005/8/layout/vList2"/>
    <dgm:cxn modelId="{98628FE9-B143-4A5C-B21C-D18A2451E9C8}" type="presParOf" srcId="{05C6BFEE-3153-4020-AC4C-87C31CAE397A}" destId="{8496F985-4386-4D99-A6F3-5AD78E0B86F4}" srcOrd="2" destOrd="0" presId="urn:microsoft.com/office/officeart/2005/8/layout/vList2"/>
    <dgm:cxn modelId="{13AF67CA-E528-45A7-8769-E0333EA65602}" type="presParOf" srcId="{05C6BFEE-3153-4020-AC4C-87C31CAE397A}" destId="{0D058EBF-A760-4B84-A612-5F16F3D87A8B}"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0EEA03-9032-42E8-BB2A-58D1DA16BD60}">
      <dsp:nvSpPr>
        <dsp:cNvPr id="0" name=""/>
        <dsp:cNvSpPr/>
      </dsp:nvSpPr>
      <dsp:spPr>
        <a:xfrm>
          <a:off x="0" y="0"/>
          <a:ext cx="8293348" cy="513043"/>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lv-LV" sz="2000" kern="1200" dirty="0" smtClean="0"/>
            <a:t>SEG emisijas</a:t>
          </a:r>
          <a:endParaRPr lang="lv-LV" sz="2000" kern="1200" dirty="0"/>
        </a:p>
      </dsp:txBody>
      <dsp:txXfrm>
        <a:off x="25045" y="25045"/>
        <a:ext cx="8243258" cy="462953"/>
      </dsp:txXfrm>
    </dsp:sp>
    <dsp:sp modelId="{13F78130-065B-41EE-B635-EDC9D64570FD}">
      <dsp:nvSpPr>
        <dsp:cNvPr id="0" name=""/>
        <dsp:cNvSpPr/>
      </dsp:nvSpPr>
      <dsp:spPr>
        <a:xfrm>
          <a:off x="85794" y="663679"/>
          <a:ext cx="6799798" cy="1817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314"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lv-LV" sz="1600" kern="1200" dirty="0" smtClean="0">
              <a:latin typeface="Segoe UI Light" panose="020B0502040204020203" pitchFamily="34" charset="0"/>
              <a:cs typeface="Segoe UI Light" panose="020B0502040204020203" pitchFamily="34" charset="0"/>
            </a:rPr>
            <a:t>Precīzā minerālmēslojuma lietošana.*</a:t>
          </a:r>
          <a:endParaRPr lang="lv-LV" sz="1600" kern="1200" dirty="0">
            <a:latin typeface="Segoe UI Light" panose="020B0502040204020203" pitchFamily="34" charset="0"/>
            <a:cs typeface="Segoe UI Light" panose="020B0502040204020203" pitchFamily="34" charset="0"/>
          </a:endParaRPr>
        </a:p>
        <a:p>
          <a:pPr marL="171450" lvl="1" indent="-171450" algn="l" defTabSz="711200">
            <a:lnSpc>
              <a:spcPct val="90000"/>
            </a:lnSpc>
            <a:spcBef>
              <a:spcPct val="0"/>
            </a:spcBef>
            <a:spcAft>
              <a:spcPct val="20000"/>
            </a:spcAft>
            <a:buChar char="••"/>
          </a:pPr>
          <a:r>
            <a:rPr lang="lv-LV" sz="1600" kern="1200" dirty="0" smtClean="0">
              <a:latin typeface="Segoe UI Light" panose="020B0502040204020203" pitchFamily="34" charset="0"/>
              <a:cs typeface="Segoe UI Light" panose="020B0502040204020203" pitchFamily="34" charset="0"/>
            </a:rPr>
            <a:t>Mēslošanas plānošana.*</a:t>
          </a:r>
        </a:p>
        <a:p>
          <a:pPr marL="171450" lvl="1" indent="-171450" algn="l" defTabSz="711200">
            <a:lnSpc>
              <a:spcPct val="90000"/>
            </a:lnSpc>
            <a:spcBef>
              <a:spcPct val="0"/>
            </a:spcBef>
            <a:spcAft>
              <a:spcPct val="20000"/>
            </a:spcAft>
            <a:buChar char="••"/>
          </a:pPr>
          <a:r>
            <a:rPr lang="lv-LV" sz="1600" kern="1200" dirty="0" smtClean="0">
              <a:latin typeface="Segoe UI Light" panose="020B0502040204020203" pitchFamily="34" charset="0"/>
              <a:cs typeface="Segoe UI Light" panose="020B0502040204020203" pitchFamily="34" charset="0"/>
            </a:rPr>
            <a:t>Slāpekļa piesaiste (tauriņziežu iekļaušana kultūraugu rotācijā).*</a:t>
          </a:r>
        </a:p>
        <a:p>
          <a:pPr marL="171450" lvl="1" indent="-171450" algn="l" defTabSz="711200">
            <a:lnSpc>
              <a:spcPct val="90000"/>
            </a:lnSpc>
            <a:spcBef>
              <a:spcPct val="0"/>
            </a:spcBef>
            <a:spcAft>
              <a:spcPct val="20000"/>
            </a:spcAft>
            <a:buChar char="••"/>
          </a:pPr>
          <a:r>
            <a:rPr lang="lv-LV" sz="1600" kern="1200" dirty="0" smtClean="0">
              <a:latin typeface="Segoe UI Light" panose="020B0502040204020203" pitchFamily="34" charset="0"/>
              <a:cs typeface="Segoe UI Light" panose="020B0502040204020203" pitchFamily="34" charset="0"/>
            </a:rPr>
            <a:t>Šķidro kūtsmēslu separēšana.</a:t>
          </a:r>
        </a:p>
        <a:p>
          <a:pPr marL="171450" lvl="1" indent="-171450" algn="l" defTabSz="711200">
            <a:lnSpc>
              <a:spcPct val="90000"/>
            </a:lnSpc>
            <a:spcBef>
              <a:spcPct val="0"/>
            </a:spcBef>
            <a:spcAft>
              <a:spcPct val="20000"/>
            </a:spcAft>
            <a:buChar char="••"/>
          </a:pPr>
          <a:r>
            <a:rPr lang="lv-LV" sz="1600" kern="1200" dirty="0" smtClean="0">
              <a:latin typeface="Segoe UI Light" panose="020B0502040204020203" pitchFamily="34" charset="0"/>
              <a:cs typeface="Segoe UI Light" panose="020B0502040204020203" pitchFamily="34" charset="0"/>
            </a:rPr>
            <a:t>Barības devu plānošana un kvalitātes uzlabošana.</a:t>
          </a:r>
        </a:p>
        <a:p>
          <a:pPr marL="171450" lvl="1" indent="-171450" algn="l" defTabSz="711200">
            <a:lnSpc>
              <a:spcPct val="90000"/>
            </a:lnSpc>
            <a:spcBef>
              <a:spcPct val="0"/>
            </a:spcBef>
            <a:spcAft>
              <a:spcPct val="20000"/>
            </a:spcAft>
            <a:buChar char="••"/>
          </a:pPr>
          <a:r>
            <a:rPr lang="lv-LV" sz="1600" kern="1200" dirty="0" smtClean="0">
              <a:latin typeface="Segoe UI Light" panose="020B0502040204020203" pitchFamily="34" charset="0"/>
              <a:cs typeface="Segoe UI Light" panose="020B0502040204020203" pitchFamily="34" charset="0"/>
            </a:rPr>
            <a:t>Meliorācijas sistēmu uzturēšana.</a:t>
          </a:r>
        </a:p>
        <a:p>
          <a:pPr marL="171450" lvl="1" indent="-171450" algn="l" defTabSz="711200">
            <a:lnSpc>
              <a:spcPct val="90000"/>
            </a:lnSpc>
            <a:spcBef>
              <a:spcPct val="0"/>
            </a:spcBef>
            <a:spcAft>
              <a:spcPct val="20000"/>
            </a:spcAft>
            <a:buChar char="••"/>
          </a:pPr>
          <a:r>
            <a:rPr lang="lv-LV" sz="1600" kern="1200" dirty="0" smtClean="0">
              <a:latin typeface="Segoe UI Light" panose="020B0502040204020203" pitchFamily="34" charset="0"/>
              <a:cs typeface="Segoe UI Light" panose="020B0502040204020203" pitchFamily="34" charset="0"/>
            </a:rPr>
            <a:t>Biogāzes ražošanas veicināšana.*</a:t>
          </a:r>
        </a:p>
        <a:p>
          <a:pPr marL="171450" lvl="1" indent="-171450" algn="l" defTabSz="711200">
            <a:lnSpc>
              <a:spcPct val="90000"/>
            </a:lnSpc>
            <a:spcBef>
              <a:spcPct val="0"/>
            </a:spcBef>
            <a:spcAft>
              <a:spcPct val="20000"/>
            </a:spcAft>
            <a:buChar char="••"/>
          </a:pPr>
          <a:r>
            <a:rPr lang="lv-LV" sz="1600" kern="1200" dirty="0" smtClean="0">
              <a:latin typeface="Segoe UI Light" panose="020B0502040204020203" pitchFamily="34" charset="0"/>
              <a:cs typeface="Segoe UI Light" panose="020B0502040204020203" pitchFamily="34" charset="0"/>
            </a:rPr>
            <a:t>ar inžektoru.*</a:t>
          </a:r>
        </a:p>
      </dsp:txBody>
      <dsp:txXfrm>
        <a:off x="85794" y="663679"/>
        <a:ext cx="6799798" cy="1817560"/>
      </dsp:txXfrm>
    </dsp:sp>
    <dsp:sp modelId="{8496F985-4386-4D99-A6F3-5AD78E0B86F4}">
      <dsp:nvSpPr>
        <dsp:cNvPr id="0" name=""/>
        <dsp:cNvSpPr/>
      </dsp:nvSpPr>
      <dsp:spPr>
        <a:xfrm>
          <a:off x="0" y="2475727"/>
          <a:ext cx="8293348" cy="47133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lv-LV" sz="2000" kern="1200" dirty="0" smtClean="0"/>
            <a:t>Gaisa kvalitāte</a:t>
          </a:r>
          <a:endParaRPr lang="lv-LV" sz="2000" kern="1200" dirty="0"/>
        </a:p>
      </dsp:txBody>
      <dsp:txXfrm>
        <a:off x="23008" y="2498735"/>
        <a:ext cx="8247332" cy="425315"/>
      </dsp:txXfrm>
    </dsp:sp>
    <dsp:sp modelId="{0D058EBF-A760-4B84-A612-5F16F3D87A8B}">
      <dsp:nvSpPr>
        <dsp:cNvPr id="0" name=""/>
        <dsp:cNvSpPr/>
      </dsp:nvSpPr>
      <dsp:spPr>
        <a:xfrm>
          <a:off x="116148" y="3036570"/>
          <a:ext cx="7962858" cy="1648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314"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lv-LV" sz="1600" kern="1200" dirty="0" smtClean="0">
              <a:latin typeface="Segoe UI Light" panose="020B0502040204020203" pitchFamily="34" charset="0"/>
              <a:cs typeface="Segoe UI Light" panose="020B0502040204020203" pitchFamily="34" charset="0"/>
            </a:rPr>
            <a:t>Organiskā mēslojuma iestrāde augsnē ar lentveida izkliedētāju ar nokarenām caurulēm.</a:t>
          </a:r>
          <a:endParaRPr lang="lv-LV" sz="1600" kern="1200" dirty="0">
            <a:latin typeface="Segoe UI Light" panose="020B0502040204020203" pitchFamily="34" charset="0"/>
            <a:cs typeface="Segoe UI Light" panose="020B0502040204020203" pitchFamily="34" charset="0"/>
          </a:endParaRPr>
        </a:p>
        <a:p>
          <a:pPr marL="171450" lvl="1" indent="-171450" algn="l" defTabSz="711200">
            <a:lnSpc>
              <a:spcPct val="90000"/>
            </a:lnSpc>
            <a:spcBef>
              <a:spcPct val="0"/>
            </a:spcBef>
            <a:spcAft>
              <a:spcPct val="20000"/>
            </a:spcAft>
            <a:buChar char="••"/>
          </a:pPr>
          <a:r>
            <a:rPr lang="lv-LV" sz="1600" kern="1200" dirty="0" smtClean="0">
              <a:latin typeface="Segoe UI Light" panose="020B0502040204020203" pitchFamily="34" charset="0"/>
              <a:cs typeface="Segoe UI Light" panose="020B0502040204020203" pitchFamily="34" charset="0"/>
            </a:rPr>
            <a:t>Samazināts iestrādes laiks šķidro kūtsmēslu iestrādei un pakaišu kūtsmēslu iestrādei.</a:t>
          </a:r>
          <a:endParaRPr lang="lv-LV" sz="1600" kern="1200" dirty="0">
            <a:latin typeface="Segoe UI Light" panose="020B0502040204020203" pitchFamily="34" charset="0"/>
            <a:cs typeface="Segoe UI Light" panose="020B0502040204020203" pitchFamily="34" charset="0"/>
          </a:endParaRPr>
        </a:p>
        <a:p>
          <a:pPr marL="171450" lvl="1" indent="-171450" algn="l" defTabSz="711200">
            <a:lnSpc>
              <a:spcPct val="90000"/>
            </a:lnSpc>
            <a:spcBef>
              <a:spcPct val="0"/>
            </a:spcBef>
            <a:spcAft>
              <a:spcPct val="20000"/>
            </a:spcAft>
            <a:buChar char="••"/>
          </a:pPr>
          <a:r>
            <a:rPr lang="lv-LV" sz="1600" kern="1200" dirty="0" smtClean="0">
              <a:latin typeface="Segoe UI Light" panose="020B0502040204020203" pitchFamily="34" charset="0"/>
              <a:cs typeface="Segoe UI Light" panose="020B0502040204020203" pitchFamily="34" charset="0"/>
            </a:rPr>
            <a:t>Šķidro kūtsmēslu krātuvju nosegšana.</a:t>
          </a:r>
          <a:endParaRPr lang="lv-LV" sz="1600" kern="1200" dirty="0">
            <a:latin typeface="Segoe UI Light" panose="020B0502040204020203" pitchFamily="34" charset="0"/>
            <a:cs typeface="Segoe UI Light" panose="020B0502040204020203" pitchFamily="34" charset="0"/>
          </a:endParaRPr>
        </a:p>
        <a:p>
          <a:pPr marL="171450" lvl="1" indent="-171450" algn="l" defTabSz="711200">
            <a:lnSpc>
              <a:spcPct val="90000"/>
            </a:lnSpc>
            <a:spcBef>
              <a:spcPct val="0"/>
            </a:spcBef>
            <a:spcAft>
              <a:spcPct val="20000"/>
            </a:spcAft>
            <a:buChar char="••"/>
          </a:pPr>
          <a:r>
            <a:rPr lang="lv-LV" sz="1600" kern="1200" dirty="0" smtClean="0">
              <a:latin typeface="Segoe UI Light" panose="020B0502040204020203" pitchFamily="34" charset="0"/>
              <a:cs typeface="Segoe UI Light" panose="020B0502040204020203" pitchFamily="34" charset="0"/>
            </a:rPr>
            <a:t>Bioloģiskā piena lopkopība.</a:t>
          </a:r>
          <a:endParaRPr lang="lv-LV" sz="1600" kern="1200" dirty="0">
            <a:latin typeface="Segoe UI Light" panose="020B0502040204020203" pitchFamily="34" charset="0"/>
            <a:cs typeface="Segoe UI Light" panose="020B0502040204020203" pitchFamily="34" charset="0"/>
          </a:endParaRPr>
        </a:p>
        <a:p>
          <a:pPr marL="171450" lvl="1" indent="-171450" algn="l" defTabSz="711200">
            <a:lnSpc>
              <a:spcPct val="90000"/>
            </a:lnSpc>
            <a:spcBef>
              <a:spcPct val="0"/>
            </a:spcBef>
            <a:spcAft>
              <a:spcPct val="20000"/>
            </a:spcAft>
            <a:buChar char="••"/>
          </a:pPr>
          <a:r>
            <a:rPr lang="lv-LV" sz="1600" kern="1200" dirty="0" smtClean="0">
              <a:latin typeface="Segoe UI Light" panose="020B0502040204020203" pitchFamily="34" charset="0"/>
              <a:cs typeface="Segoe UI Light" panose="020B0502040204020203" pitchFamily="34" charset="0"/>
            </a:rPr>
            <a:t>Urīnvielas aizstāšana ar amonija nitrātu.</a:t>
          </a:r>
          <a:endParaRPr lang="lv-LV" sz="1600" kern="1200" dirty="0">
            <a:latin typeface="Segoe UI Light" panose="020B0502040204020203" pitchFamily="34" charset="0"/>
            <a:cs typeface="Segoe UI Light" panose="020B0502040204020203" pitchFamily="34" charset="0"/>
          </a:endParaRPr>
        </a:p>
        <a:p>
          <a:pPr marL="171450" lvl="1" indent="-171450" algn="l" defTabSz="711200">
            <a:lnSpc>
              <a:spcPct val="90000"/>
            </a:lnSpc>
            <a:spcBef>
              <a:spcPct val="0"/>
            </a:spcBef>
            <a:spcAft>
              <a:spcPct val="20000"/>
            </a:spcAft>
            <a:buChar char="••"/>
          </a:pPr>
          <a:r>
            <a:rPr lang="lv-LV" sz="1600" kern="1200" dirty="0" smtClean="0">
              <a:latin typeface="Segoe UI Light" panose="020B0502040204020203" pitchFamily="34" charset="0"/>
              <a:cs typeface="Segoe UI Light" panose="020B0502040204020203" pitchFamily="34" charset="0"/>
            </a:rPr>
            <a:t>Labāko pieejamo tehnisko paņēmienu izmantošana dzīvnieku ēdināšanā (cūkas, putni).</a:t>
          </a:r>
          <a:endParaRPr lang="lv-LV" sz="1600" kern="1200" dirty="0">
            <a:latin typeface="Segoe UI Light" panose="020B0502040204020203" pitchFamily="34" charset="0"/>
            <a:cs typeface="Segoe UI Light" panose="020B0502040204020203" pitchFamily="34" charset="0"/>
          </a:endParaRPr>
        </a:p>
      </dsp:txBody>
      <dsp:txXfrm>
        <a:off x="116148" y="3036570"/>
        <a:ext cx="7962858" cy="164863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0.7948</cdr:x>
      <cdr:y>0.24417</cdr:y>
    </cdr:from>
    <cdr:to>
      <cdr:x>0.96137</cdr:x>
      <cdr:y>0.33808</cdr:y>
    </cdr:to>
    <cdr:sp macro="" textlink="">
      <cdr:nvSpPr>
        <cdr:cNvPr id="2" name="TextBox 1"/>
        <cdr:cNvSpPr txBox="1"/>
      </cdr:nvSpPr>
      <cdr:spPr>
        <a:xfrm xmlns:a="http://schemas.openxmlformats.org/drawingml/2006/main">
          <a:off x="6530290" y="1252233"/>
          <a:ext cx="1368583" cy="481610"/>
        </a:xfrm>
        <a:prstGeom xmlns:a="http://schemas.openxmlformats.org/drawingml/2006/main" prst="rect">
          <a:avLst/>
        </a:prstGeom>
        <a:solidFill xmlns:a="http://schemas.openxmlformats.org/drawingml/2006/main">
          <a:schemeClr val="bg2">
            <a:lumMod val="90000"/>
          </a:schemeClr>
        </a:solidFill>
        <a:ln xmlns:a="http://schemas.openxmlformats.org/drawingml/2006/main">
          <a:solidFill>
            <a:schemeClr val="bg1">
              <a:lumMod val="65000"/>
            </a:schemeClr>
          </a:solidFill>
        </a:ln>
      </cdr:spPr>
      <cdr:txBody>
        <a:bodyPr xmlns:a="http://schemas.openxmlformats.org/drawingml/2006/main" vertOverflow="clip" wrap="square" rtlCol="0"/>
        <a:lstStyle xmlns:a="http://schemas.openxmlformats.org/drawingml/2006/main"/>
        <a:p xmlns:a="http://schemas.openxmlformats.org/drawingml/2006/main">
          <a:r>
            <a:rPr lang="lv-LV" sz="1200" dirty="0" smtClean="0">
              <a:latin typeface="Calibri" panose="020F0502020204030204" pitchFamily="34" charset="0"/>
              <a:cs typeface="Calibri" panose="020F0502020204030204" pitchFamily="34" charset="0"/>
            </a:rPr>
            <a:t>60% </a:t>
          </a:r>
          <a:r>
            <a:rPr lang="lv-LV" sz="1200" dirty="0">
              <a:latin typeface="Calibri" panose="020F0502020204030204" pitchFamily="34" charset="0"/>
              <a:cs typeface="Calibri" panose="020F0502020204030204" pitchFamily="34" charset="0"/>
            </a:rPr>
            <a:t>no kopējā eksporta</a:t>
          </a:r>
        </a:p>
        <a:p xmlns:a="http://schemas.openxmlformats.org/drawingml/2006/main">
          <a:endParaRPr lang="lv-LV" sz="1100" dirty="0">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0.82511</cdr:x>
      <cdr:y>0.50495</cdr:y>
    </cdr:from>
    <cdr:to>
      <cdr:x>0.96615</cdr:x>
      <cdr:y>0.57921</cdr:y>
    </cdr:to>
    <cdr:sp macro="" textlink="">
      <cdr:nvSpPr>
        <cdr:cNvPr id="3" name="TextBox 2"/>
        <cdr:cNvSpPr txBox="1"/>
      </cdr:nvSpPr>
      <cdr:spPr>
        <a:xfrm xmlns:a="http://schemas.openxmlformats.org/drawingml/2006/main">
          <a:off x="5572126" y="1943100"/>
          <a:ext cx="95250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lv-LV" sz="1100"/>
        </a:p>
      </cdr:txBody>
    </cdr:sp>
  </cdr:relSizeAnchor>
  <cdr:relSizeAnchor xmlns:cdr="http://schemas.openxmlformats.org/drawingml/2006/chartDrawing">
    <cdr:from>
      <cdr:x>0.82652</cdr:x>
      <cdr:y>0.5</cdr:y>
    </cdr:from>
    <cdr:to>
      <cdr:x>0.95205</cdr:x>
      <cdr:y>0.57426</cdr:y>
    </cdr:to>
    <cdr:sp macro="" textlink="">
      <cdr:nvSpPr>
        <cdr:cNvPr id="4" name="TextBox 3"/>
        <cdr:cNvSpPr txBox="1"/>
      </cdr:nvSpPr>
      <cdr:spPr>
        <a:xfrm xmlns:a="http://schemas.openxmlformats.org/drawingml/2006/main">
          <a:off x="5581651" y="1924050"/>
          <a:ext cx="847725"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lv-LV" sz="1100"/>
        </a:p>
      </cdr:txBody>
    </cdr:sp>
  </cdr:relSizeAnchor>
  <cdr:relSizeAnchor xmlns:cdr="http://schemas.openxmlformats.org/drawingml/2006/chartDrawing">
    <cdr:from>
      <cdr:x>0.79426</cdr:x>
      <cdr:y>0.51516</cdr:y>
    </cdr:from>
    <cdr:to>
      <cdr:x>0.96242</cdr:x>
      <cdr:y>0.61004</cdr:y>
    </cdr:to>
    <cdr:sp macro="" textlink="">
      <cdr:nvSpPr>
        <cdr:cNvPr id="5" name="TextBox 4"/>
        <cdr:cNvSpPr txBox="1"/>
      </cdr:nvSpPr>
      <cdr:spPr>
        <a:xfrm xmlns:a="http://schemas.openxmlformats.org/drawingml/2006/main">
          <a:off x="6525852" y="2641952"/>
          <a:ext cx="1381647" cy="486581"/>
        </a:xfrm>
        <a:prstGeom xmlns:a="http://schemas.openxmlformats.org/drawingml/2006/main" prst="rect">
          <a:avLst/>
        </a:prstGeom>
        <a:solidFill xmlns:a="http://schemas.openxmlformats.org/drawingml/2006/main">
          <a:schemeClr val="accent4">
            <a:lumMod val="60000"/>
            <a:lumOff val="40000"/>
          </a:schemeClr>
        </a:solidFill>
        <a:ln xmlns:a="http://schemas.openxmlformats.org/drawingml/2006/main">
          <a:solidFill>
            <a:srgbClr val="FFC000"/>
          </a:solidFill>
        </a:ln>
      </cdr:spPr>
      <cdr:txBody>
        <a:bodyPr xmlns:a="http://schemas.openxmlformats.org/drawingml/2006/main" vertOverflow="clip" wrap="square" rtlCol="0"/>
        <a:lstStyle xmlns:a="http://schemas.openxmlformats.org/drawingml/2006/main"/>
        <a:p xmlns:a="http://schemas.openxmlformats.org/drawingml/2006/main">
          <a:r>
            <a:rPr lang="lv-LV" sz="1200" dirty="0" smtClean="0"/>
            <a:t>20% </a:t>
          </a:r>
          <a:r>
            <a:rPr lang="lv-LV" sz="1200" dirty="0"/>
            <a:t>no kopējā eksporta</a:t>
          </a:r>
        </a:p>
      </cdr:txBody>
    </cdr:sp>
  </cdr:relSizeAnchor>
  <cdr:relSizeAnchor xmlns:cdr="http://schemas.openxmlformats.org/drawingml/2006/chartDrawing">
    <cdr:from>
      <cdr:x>0.79339</cdr:x>
      <cdr:y>0.64987</cdr:y>
    </cdr:from>
    <cdr:to>
      <cdr:x>0.96123</cdr:x>
      <cdr:y>0.74115</cdr:y>
    </cdr:to>
    <cdr:sp macro="" textlink="">
      <cdr:nvSpPr>
        <cdr:cNvPr id="6" name="TextBox 5"/>
        <cdr:cNvSpPr txBox="1"/>
      </cdr:nvSpPr>
      <cdr:spPr>
        <a:xfrm xmlns:a="http://schemas.openxmlformats.org/drawingml/2006/main">
          <a:off x="6518705" y="3332803"/>
          <a:ext cx="1379018" cy="468122"/>
        </a:xfrm>
        <a:prstGeom xmlns:a="http://schemas.openxmlformats.org/drawingml/2006/main" prst="rect">
          <a:avLst/>
        </a:prstGeom>
        <a:solidFill xmlns:a="http://schemas.openxmlformats.org/drawingml/2006/main">
          <a:schemeClr val="accent6">
            <a:lumMod val="60000"/>
            <a:lumOff val="40000"/>
          </a:schemeClr>
        </a:solidFill>
        <a:ln xmlns:a="http://schemas.openxmlformats.org/drawingml/2006/main">
          <a:solidFill>
            <a:srgbClr val="00B050"/>
          </a:solidFill>
        </a:ln>
      </cdr:spPr>
      <cdr:txBody>
        <a:bodyPr xmlns:a="http://schemas.openxmlformats.org/drawingml/2006/main" vertOverflow="clip" wrap="square" rtlCol="0"/>
        <a:lstStyle xmlns:a="http://schemas.openxmlformats.org/drawingml/2006/main"/>
        <a:p xmlns:a="http://schemas.openxmlformats.org/drawingml/2006/main">
          <a:r>
            <a:rPr lang="lv-LV" sz="1200" dirty="0" smtClean="0"/>
            <a:t>20% </a:t>
          </a:r>
          <a:r>
            <a:rPr lang="lv-LV" sz="1200" dirty="0"/>
            <a:t>no kopējā</a:t>
          </a:r>
          <a:r>
            <a:rPr lang="lv-LV" sz="1200" baseline="0" dirty="0"/>
            <a:t> eksporta</a:t>
          </a:r>
          <a:endParaRPr lang="lv-LV" sz="12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46347" cy="498215"/>
          </a:xfrm>
          <a:prstGeom prst="rect">
            <a:avLst/>
          </a:prstGeom>
        </p:spPr>
        <p:txBody>
          <a:bodyPr vert="horz" lIns="93177" tIns="46589" rIns="93177" bIns="46589" rtlCol="0"/>
          <a:lstStyle>
            <a:lvl1pPr algn="l">
              <a:defRPr sz="1200"/>
            </a:lvl1pPr>
          </a:lstStyle>
          <a:p>
            <a:endParaRPr lang="lv-LV"/>
          </a:p>
        </p:txBody>
      </p:sp>
      <p:sp>
        <p:nvSpPr>
          <p:cNvPr id="3" name="Datuma vietturis 2"/>
          <p:cNvSpPr>
            <a:spLocks noGrp="1"/>
          </p:cNvSpPr>
          <p:nvPr>
            <p:ph type="dt" sz="quarter" idx="1"/>
          </p:nvPr>
        </p:nvSpPr>
        <p:spPr>
          <a:xfrm>
            <a:off x="3851343" y="0"/>
            <a:ext cx="2946347" cy="498215"/>
          </a:xfrm>
          <a:prstGeom prst="rect">
            <a:avLst/>
          </a:prstGeom>
        </p:spPr>
        <p:txBody>
          <a:bodyPr vert="horz" lIns="93177" tIns="46589" rIns="93177" bIns="46589" rtlCol="0"/>
          <a:lstStyle>
            <a:lvl1pPr algn="r">
              <a:defRPr sz="1200"/>
            </a:lvl1pPr>
          </a:lstStyle>
          <a:p>
            <a:fld id="{C860EDDE-47E8-4749-A8F1-8759DD326F4E}" type="datetimeFigureOut">
              <a:rPr lang="lv-LV" smtClean="0"/>
              <a:t>27.03.2019</a:t>
            </a:fld>
            <a:endParaRPr lang="lv-LV"/>
          </a:p>
        </p:txBody>
      </p:sp>
      <p:sp>
        <p:nvSpPr>
          <p:cNvPr id="4" name="Kājenes vietturis 3"/>
          <p:cNvSpPr>
            <a:spLocks noGrp="1"/>
          </p:cNvSpPr>
          <p:nvPr>
            <p:ph type="ftr" sz="quarter" idx="2"/>
          </p:nvPr>
        </p:nvSpPr>
        <p:spPr>
          <a:xfrm>
            <a:off x="0" y="9431600"/>
            <a:ext cx="2946347" cy="498214"/>
          </a:xfrm>
          <a:prstGeom prst="rect">
            <a:avLst/>
          </a:prstGeom>
        </p:spPr>
        <p:txBody>
          <a:bodyPr vert="horz" lIns="93177" tIns="46589" rIns="93177" bIns="46589" rtlCol="0" anchor="b"/>
          <a:lstStyle>
            <a:lvl1pPr algn="l">
              <a:defRPr sz="1200"/>
            </a:lvl1pPr>
          </a:lstStyle>
          <a:p>
            <a:endParaRPr lang="lv-LV"/>
          </a:p>
        </p:txBody>
      </p:sp>
      <p:sp>
        <p:nvSpPr>
          <p:cNvPr id="5" name="Slaida numura vietturis 4"/>
          <p:cNvSpPr>
            <a:spLocks noGrp="1"/>
          </p:cNvSpPr>
          <p:nvPr>
            <p:ph type="sldNum" sz="quarter" idx="3"/>
          </p:nvPr>
        </p:nvSpPr>
        <p:spPr>
          <a:xfrm>
            <a:off x="3851343" y="9431600"/>
            <a:ext cx="2946347" cy="498214"/>
          </a:xfrm>
          <a:prstGeom prst="rect">
            <a:avLst/>
          </a:prstGeom>
        </p:spPr>
        <p:txBody>
          <a:bodyPr vert="horz" lIns="93177" tIns="46589" rIns="93177" bIns="46589" rtlCol="0" anchor="b"/>
          <a:lstStyle>
            <a:lvl1pPr algn="r">
              <a:defRPr sz="1200"/>
            </a:lvl1pPr>
          </a:lstStyle>
          <a:p>
            <a:fld id="{EB936D83-E436-434B-AEC6-1A06E1994423}" type="slidenum">
              <a:rPr lang="lv-LV" smtClean="0"/>
              <a:t>‹#›</a:t>
            </a:fld>
            <a:endParaRPr lang="lv-LV"/>
          </a:p>
        </p:txBody>
      </p:sp>
    </p:spTree>
    <p:extLst>
      <p:ext uri="{BB962C8B-B14F-4D97-AF65-F5344CB8AC3E}">
        <p14:creationId xmlns:p14="http://schemas.microsoft.com/office/powerpoint/2010/main" val="6455908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6491"/>
          </a:xfrm>
          <a:prstGeom prst="rect">
            <a:avLst/>
          </a:prstGeom>
        </p:spPr>
        <p:txBody>
          <a:bodyPr vert="horz" lIns="93177" tIns="46589" rIns="93177" bIns="46589" rtlCol="0"/>
          <a:lstStyle>
            <a:lvl1pPr algn="l" defTabSz="957427" eaLnBrk="1" fontAlgn="auto" hangingPunct="1">
              <a:spcBef>
                <a:spcPts val="0"/>
              </a:spcBef>
              <a:spcAft>
                <a:spcPts val="0"/>
              </a:spcAft>
              <a:defRPr sz="1200">
                <a:latin typeface="+mn-lt"/>
                <a:cs typeface="+mn-cs"/>
              </a:defRPr>
            </a:lvl1pPr>
          </a:lstStyle>
          <a:p>
            <a:pPr>
              <a:defRPr/>
            </a:pPr>
            <a:endParaRPr lang="lv-LV"/>
          </a:p>
        </p:txBody>
      </p:sp>
      <p:sp>
        <p:nvSpPr>
          <p:cNvPr id="3" name="Date Placeholder 2"/>
          <p:cNvSpPr>
            <a:spLocks noGrp="1"/>
          </p:cNvSpPr>
          <p:nvPr>
            <p:ph type="dt" idx="1"/>
          </p:nvPr>
        </p:nvSpPr>
        <p:spPr>
          <a:xfrm>
            <a:off x="3851343" y="0"/>
            <a:ext cx="2946347" cy="496491"/>
          </a:xfrm>
          <a:prstGeom prst="rect">
            <a:avLst/>
          </a:prstGeom>
        </p:spPr>
        <p:txBody>
          <a:bodyPr vert="horz" lIns="93177" tIns="46589" rIns="93177" bIns="46589" rtlCol="0"/>
          <a:lstStyle>
            <a:lvl1pPr algn="r" defTabSz="957427" eaLnBrk="1" fontAlgn="auto" hangingPunct="1">
              <a:spcBef>
                <a:spcPts val="0"/>
              </a:spcBef>
              <a:spcAft>
                <a:spcPts val="0"/>
              </a:spcAft>
              <a:defRPr sz="1200">
                <a:latin typeface="+mn-lt"/>
                <a:cs typeface="+mn-cs"/>
              </a:defRPr>
            </a:lvl1pPr>
          </a:lstStyle>
          <a:p>
            <a:pPr>
              <a:defRPr/>
            </a:pPr>
            <a:fld id="{F30FE31D-8ECB-49BD-99CE-F580F09B2B02}" type="datetimeFigureOut">
              <a:rPr lang="lv-LV"/>
              <a:pPr>
                <a:defRPr/>
              </a:pPr>
              <a:t>27.03.2019</a:t>
            </a:fld>
            <a:endParaRPr lang="lv-LV"/>
          </a:p>
        </p:txBody>
      </p:sp>
      <p:sp>
        <p:nvSpPr>
          <p:cNvPr id="4" name="Slide Image Placeholder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3177" tIns="46589" rIns="93177" bIns="46589" rtlCol="0" anchor="ctr"/>
          <a:lstStyle/>
          <a:p>
            <a:pPr lvl="0"/>
            <a:endParaRPr lang="lv-LV" noProof="0"/>
          </a:p>
        </p:txBody>
      </p:sp>
      <p:sp>
        <p:nvSpPr>
          <p:cNvPr id="5" name="Notes Placeholder 4"/>
          <p:cNvSpPr>
            <a:spLocks noGrp="1"/>
          </p:cNvSpPr>
          <p:nvPr>
            <p:ph type="body" sz="quarter" idx="3"/>
          </p:nvPr>
        </p:nvSpPr>
        <p:spPr>
          <a:xfrm>
            <a:off x="679927" y="4716661"/>
            <a:ext cx="5439410" cy="4468416"/>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lv-LV" noProof="0"/>
          </a:p>
        </p:txBody>
      </p:sp>
      <p:sp>
        <p:nvSpPr>
          <p:cNvPr id="6" name="Footer Placeholder 5"/>
          <p:cNvSpPr>
            <a:spLocks noGrp="1"/>
          </p:cNvSpPr>
          <p:nvPr>
            <p:ph type="ftr" sz="quarter" idx="4"/>
          </p:nvPr>
        </p:nvSpPr>
        <p:spPr>
          <a:xfrm>
            <a:off x="0" y="9431599"/>
            <a:ext cx="2946347" cy="496491"/>
          </a:xfrm>
          <a:prstGeom prst="rect">
            <a:avLst/>
          </a:prstGeom>
        </p:spPr>
        <p:txBody>
          <a:bodyPr vert="horz" lIns="93177" tIns="46589" rIns="93177" bIns="46589" rtlCol="0" anchor="b"/>
          <a:lstStyle>
            <a:lvl1pPr algn="l" defTabSz="957427" eaLnBrk="1" fontAlgn="auto" hangingPunct="1">
              <a:spcBef>
                <a:spcPts val="0"/>
              </a:spcBef>
              <a:spcAft>
                <a:spcPts val="0"/>
              </a:spcAft>
              <a:defRPr sz="1200">
                <a:latin typeface="+mn-lt"/>
                <a:cs typeface="+mn-cs"/>
              </a:defRPr>
            </a:lvl1pPr>
          </a:lstStyle>
          <a:p>
            <a:pPr>
              <a:defRPr/>
            </a:pPr>
            <a:endParaRPr lang="lv-LV"/>
          </a:p>
        </p:txBody>
      </p:sp>
      <p:sp>
        <p:nvSpPr>
          <p:cNvPr id="7" name="Slide Number Placeholder 6"/>
          <p:cNvSpPr>
            <a:spLocks noGrp="1"/>
          </p:cNvSpPr>
          <p:nvPr>
            <p:ph type="sldNum" sz="quarter" idx="5"/>
          </p:nvPr>
        </p:nvSpPr>
        <p:spPr>
          <a:xfrm>
            <a:off x="3851343" y="9431599"/>
            <a:ext cx="2946347" cy="496491"/>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76B5B73F-16B7-4FDF-B327-266F58BF090D}" type="slidenum">
              <a:rPr lang="lv-LV" altLang="en-US"/>
              <a:pPr>
                <a:defRPr/>
              </a:pPr>
              <a:t>‹#›</a:t>
            </a:fld>
            <a:endParaRPr lang="lv-LV" altLang="en-US"/>
          </a:p>
        </p:txBody>
      </p:sp>
    </p:spTree>
    <p:extLst>
      <p:ext uri="{BB962C8B-B14F-4D97-AF65-F5344CB8AC3E}">
        <p14:creationId xmlns:p14="http://schemas.microsoft.com/office/powerpoint/2010/main" val="1512904527"/>
      </p:ext>
    </p:extLst>
  </p:cSld>
  <p:clrMap bg1="lt1" tx1="dk1" bg2="lt2" tx2="dk2" accent1="accent1" accent2="accent2" accent3="accent3" accent4="accent4" accent5="accent5" accent6="accent6" hlink="hlink" folHlink="folHlink"/>
  <p:notesStyle>
    <a:lvl1pPr algn="l" defTabSz="938213" rtl="0" eaLnBrk="0" fontAlgn="base" hangingPunct="0">
      <a:spcBef>
        <a:spcPct val="30000"/>
      </a:spcBef>
      <a:spcAft>
        <a:spcPct val="0"/>
      </a:spcAft>
      <a:defRPr sz="1200" kern="1200">
        <a:solidFill>
          <a:schemeClr val="tx1"/>
        </a:solidFill>
        <a:latin typeface="+mn-lt"/>
        <a:ea typeface="+mn-ea"/>
        <a:cs typeface="+mn-cs"/>
      </a:defRPr>
    </a:lvl1pPr>
    <a:lvl2pPr marL="468313" algn="l" defTabSz="938213" rtl="0" eaLnBrk="0" fontAlgn="base" hangingPunct="0">
      <a:spcBef>
        <a:spcPct val="30000"/>
      </a:spcBef>
      <a:spcAft>
        <a:spcPct val="0"/>
      </a:spcAft>
      <a:defRPr sz="1200" kern="1200">
        <a:solidFill>
          <a:schemeClr val="tx1"/>
        </a:solidFill>
        <a:latin typeface="+mn-lt"/>
        <a:ea typeface="+mn-ea"/>
        <a:cs typeface="+mn-cs"/>
      </a:defRPr>
    </a:lvl2pPr>
    <a:lvl3pPr marL="938213" algn="l" defTabSz="938213" rtl="0" eaLnBrk="0" fontAlgn="base" hangingPunct="0">
      <a:spcBef>
        <a:spcPct val="30000"/>
      </a:spcBef>
      <a:spcAft>
        <a:spcPct val="0"/>
      </a:spcAft>
      <a:defRPr sz="1200" kern="1200">
        <a:solidFill>
          <a:schemeClr val="tx1"/>
        </a:solidFill>
        <a:latin typeface="+mn-lt"/>
        <a:ea typeface="+mn-ea"/>
        <a:cs typeface="+mn-cs"/>
      </a:defRPr>
    </a:lvl3pPr>
    <a:lvl4pPr marL="1408113" algn="l" defTabSz="938213" rtl="0" eaLnBrk="0" fontAlgn="base" hangingPunct="0">
      <a:spcBef>
        <a:spcPct val="30000"/>
      </a:spcBef>
      <a:spcAft>
        <a:spcPct val="0"/>
      </a:spcAft>
      <a:defRPr sz="1200" kern="1200">
        <a:solidFill>
          <a:schemeClr val="tx1"/>
        </a:solidFill>
        <a:latin typeface="+mn-lt"/>
        <a:ea typeface="+mn-ea"/>
        <a:cs typeface="+mn-cs"/>
      </a:defRPr>
    </a:lvl4pPr>
    <a:lvl5pPr marL="1878013" algn="l" defTabSz="938213" rtl="0" eaLnBrk="0" fontAlgn="base" hangingPunct="0">
      <a:spcBef>
        <a:spcPct val="30000"/>
      </a:spcBef>
      <a:spcAft>
        <a:spcPct val="0"/>
      </a:spcAft>
      <a:defRPr sz="1200" kern="1200">
        <a:solidFill>
          <a:schemeClr val="tx1"/>
        </a:solidFill>
        <a:latin typeface="+mn-lt"/>
        <a:ea typeface="+mn-ea"/>
        <a:cs typeface="+mn-cs"/>
      </a:defRPr>
    </a:lvl5pPr>
    <a:lvl6pPr marL="2348940" algn="l" defTabSz="939575" rtl="0" eaLnBrk="1" latinLnBrk="0" hangingPunct="1">
      <a:defRPr sz="1200" kern="1200">
        <a:solidFill>
          <a:schemeClr val="tx1"/>
        </a:solidFill>
        <a:latin typeface="+mn-lt"/>
        <a:ea typeface="+mn-ea"/>
        <a:cs typeface="+mn-cs"/>
      </a:defRPr>
    </a:lvl6pPr>
    <a:lvl7pPr marL="2818729" algn="l" defTabSz="939575" rtl="0" eaLnBrk="1" latinLnBrk="0" hangingPunct="1">
      <a:defRPr sz="1200" kern="1200">
        <a:solidFill>
          <a:schemeClr val="tx1"/>
        </a:solidFill>
        <a:latin typeface="+mn-lt"/>
        <a:ea typeface="+mn-ea"/>
        <a:cs typeface="+mn-cs"/>
      </a:defRPr>
    </a:lvl7pPr>
    <a:lvl8pPr marL="3288515" algn="l" defTabSz="939575" rtl="0" eaLnBrk="1" latinLnBrk="0" hangingPunct="1">
      <a:defRPr sz="1200" kern="1200">
        <a:solidFill>
          <a:schemeClr val="tx1"/>
        </a:solidFill>
        <a:latin typeface="+mn-lt"/>
        <a:ea typeface="+mn-ea"/>
        <a:cs typeface="+mn-cs"/>
      </a:defRPr>
    </a:lvl8pPr>
    <a:lvl9pPr marL="3758305" algn="l" defTabSz="9395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pPr>
              <a:defRPr/>
            </a:pPr>
            <a:fld id="{76B5B73F-16B7-4FDF-B327-266F58BF090D}" type="slidenum">
              <a:rPr lang="lv-LV" altLang="en-US" smtClean="0"/>
              <a:pPr>
                <a:defRPr/>
              </a:pPr>
              <a:t>1</a:t>
            </a:fld>
            <a:endParaRPr lang="lv-LV" altLang="en-US" dirty="0"/>
          </a:p>
        </p:txBody>
      </p:sp>
    </p:spTree>
    <p:extLst>
      <p:ext uri="{BB962C8B-B14F-4D97-AF65-F5344CB8AC3E}">
        <p14:creationId xmlns:p14="http://schemas.microsoft.com/office/powerpoint/2010/main" val="1002201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smtClean="0"/>
              <a:t>Atbilstoši Eurostat datiem 2013.gadā Standarta izlaide Latvijā bija 990 miljoni,</a:t>
            </a:r>
            <a:r>
              <a:rPr lang="lv-LV" baseline="0" dirty="0" smtClean="0"/>
              <a:t> izmantotā LIZ 1877.7 </a:t>
            </a:r>
            <a:r>
              <a:rPr lang="lv-LV" baseline="0" dirty="0" err="1" smtClean="0"/>
              <a:t>tūkst.h</a:t>
            </a:r>
            <a:r>
              <a:rPr lang="lv-LV" baseline="0" dirty="0" smtClean="0"/>
              <a:t>. Vidēji uz hektāru tie ir 527 </a:t>
            </a:r>
            <a:r>
              <a:rPr lang="lv-LV" baseline="0" dirty="0" err="1" smtClean="0"/>
              <a:t>Eur</a:t>
            </a:r>
            <a:r>
              <a:rPr lang="lv-LV" baseline="0" dirty="0" smtClean="0"/>
              <a:t>, kas ir zemākais rādītājs reģionā starp ES valstīm.  Tomēr pat ar šādiem rādītājiem, lauksaimniecība un pārtikas ražošana nodrošina nozīmīgu daļu Latvijas eksporta apjomos. Palielinot </a:t>
            </a:r>
            <a:r>
              <a:rPr lang="lv-LV" baseline="0" dirty="0" err="1" smtClean="0"/>
              <a:t>raōzšanas</a:t>
            </a:r>
            <a:r>
              <a:rPr lang="lv-LV" baseline="0" dirty="0" smtClean="0"/>
              <a:t> efektivitāti, kopējie ieguvumi būtu ļoti nozīmīgi.</a:t>
            </a:r>
          </a:p>
          <a:p>
            <a:r>
              <a:rPr lang="lv-LV" dirty="0" smtClean="0"/>
              <a:t>Vienlaicīgi LLU izstrādājot </a:t>
            </a:r>
            <a:r>
              <a:rPr lang="lv-LV" dirty="0" err="1" smtClean="0"/>
              <a:t>Bioekonomikas</a:t>
            </a:r>
            <a:r>
              <a:rPr lang="lv-LV" dirty="0" smtClean="0"/>
              <a:t> stratēģiju ir</a:t>
            </a:r>
            <a:r>
              <a:rPr lang="lv-LV" baseline="0" dirty="0" smtClean="0"/>
              <a:t> iezīmējusi potenciālu: tiekties uz ražošanas ienākumiem no ha vismaz 1500 </a:t>
            </a:r>
            <a:r>
              <a:rPr lang="lv-LV" baseline="0" dirty="0" err="1" smtClean="0"/>
              <a:t>Eur</a:t>
            </a:r>
            <a:endParaRPr lang="lv-LV" dirty="0"/>
          </a:p>
        </p:txBody>
      </p:sp>
      <p:sp>
        <p:nvSpPr>
          <p:cNvPr id="4" name="Slaida numura vietturis 3"/>
          <p:cNvSpPr>
            <a:spLocks noGrp="1"/>
          </p:cNvSpPr>
          <p:nvPr>
            <p:ph type="sldNum" sz="quarter" idx="10"/>
          </p:nvPr>
        </p:nvSpPr>
        <p:spPr/>
        <p:txBody>
          <a:bodyPr/>
          <a:lstStyle/>
          <a:p>
            <a:pPr>
              <a:defRPr/>
            </a:pPr>
            <a:fld id="{76B5B73F-16B7-4FDF-B327-266F58BF090D}" type="slidenum">
              <a:rPr lang="lv-LV" altLang="en-US" smtClean="0"/>
              <a:pPr>
                <a:defRPr/>
              </a:pPr>
              <a:t>13</a:t>
            </a:fld>
            <a:endParaRPr lang="lv-LV" altLang="en-US"/>
          </a:p>
        </p:txBody>
      </p:sp>
    </p:spTree>
    <p:extLst>
      <p:ext uri="{BB962C8B-B14F-4D97-AF65-F5344CB8AC3E}">
        <p14:creationId xmlns:p14="http://schemas.microsoft.com/office/powerpoint/2010/main" val="1908277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aida attēla vietturi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Piezīmju vietturi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v-LV" altLang="lv-LV" b="1" smtClean="0"/>
              <a:t>2012. gadā izstrādātās ES Bioekonomikas stratēģijas (turpmāk – stratēģija) mērķis:</a:t>
            </a:r>
            <a:r>
              <a:rPr lang="lv-LV" altLang="lv-LV" smtClean="0"/>
              <a:t> veidot ceļu uz inovatīvu, resursu efektīvu un konkurētspējīgu sabiedrību, saskaņojot pārtikas nodrošinājumu ar atjaunojamo bioloģisko resursu ilgtspējīgu izmantošanu industriālām vajadzībām, vienlaikus nodrošinot vides aizsardzību. Stratēģija tika pārskatīta 2017. gadā un COM plāno iesniegt apspriešanai pārskatīto stratēģiju 2018. gada trešajā ceturksnī.</a:t>
            </a:r>
          </a:p>
          <a:p>
            <a:r>
              <a:rPr lang="lv-LV" altLang="lv-LV" smtClean="0"/>
              <a:t> </a:t>
            </a:r>
          </a:p>
          <a:p>
            <a:r>
              <a:rPr lang="lv-LV" altLang="lv-LV" smtClean="0"/>
              <a:t>Stratēģijas pārskatīšana ir nozīmīga lauksaimniecības un mežsaimniecības nozarei, ņemot vērā bioekonomikas lielo potenciālu nodrošinot ar pārtiku aizvien pieaugošo pasaules iedzīvotāju skaitu, vienlaikus risinot izaicinājumus vides jomā un veicinot ilgtspējīgu ražošanas sistēmu, kā arī nodrošinot jaunas iespējas izaugsmei un lauku attīstībai.</a:t>
            </a:r>
          </a:p>
          <a:p>
            <a:r>
              <a:rPr lang="lv-LV" altLang="lv-LV" smtClean="0"/>
              <a:t> </a:t>
            </a:r>
          </a:p>
          <a:p>
            <a:r>
              <a:rPr lang="lv-LV" altLang="lv-LV" smtClean="0"/>
              <a:t>Lauksaimniecība ražo lielāko biomasas daļu, tāpēc bioekonomika ne vien veicina ilgtspējīgāku lauksaimniecību, bet nodrošina arī ienākumu dažādošanu lauksaimniekiem, kā arī veicina augsti kvalificētu darbavietu radīšanu, konkurētspēju un izaugsmi lauku teritorijās.</a:t>
            </a:r>
          </a:p>
          <a:p>
            <a:endParaRPr lang="lv-LV" altLang="lv-LV" smtClean="0"/>
          </a:p>
        </p:txBody>
      </p:sp>
      <p:sp>
        <p:nvSpPr>
          <p:cNvPr id="16388" name="Slaida numura vietturis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0986210-D778-40F9-BBA5-6512F3EB09B0}" type="slidenum">
              <a:rPr lang="lv-LV" altLang="en-US" smtClean="0"/>
              <a:pPr/>
              <a:t>22</a:t>
            </a:fld>
            <a:endParaRPr lang="lv-LV" altLang="en-US" smtClean="0"/>
          </a:p>
        </p:txBody>
      </p:sp>
    </p:spTree>
    <p:extLst>
      <p:ext uri="{BB962C8B-B14F-4D97-AF65-F5344CB8AC3E}">
        <p14:creationId xmlns:p14="http://schemas.microsoft.com/office/powerpoint/2010/main" val="376782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aida attēla vietturi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Piezīmju vietturi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v-LV" altLang="lv-LV" b="1" smtClean="0"/>
              <a:t>2012. gadā izstrādātās ES Bioekonomikas stratēģijas (turpmāk – stratēģija) mērķis:</a:t>
            </a:r>
            <a:r>
              <a:rPr lang="lv-LV" altLang="lv-LV" smtClean="0"/>
              <a:t> veidot ceļu uz inovatīvu, resursu efektīvu un konkurētspējīgu sabiedrību, saskaņojot pārtikas nodrošinājumu ar atjaunojamo bioloģisko resursu ilgtspējīgu izmantošanu industriālām vajadzībām, vienlaikus nodrošinot vides aizsardzību. Stratēģija tika pārskatīta 2017. gadā un COM plāno iesniegt apspriešanai pārskatīto stratēģiju 2018. gada trešajā ceturksnī.</a:t>
            </a:r>
          </a:p>
          <a:p>
            <a:r>
              <a:rPr lang="lv-LV" altLang="lv-LV" smtClean="0"/>
              <a:t> </a:t>
            </a:r>
          </a:p>
          <a:p>
            <a:r>
              <a:rPr lang="lv-LV" altLang="lv-LV" smtClean="0"/>
              <a:t>Stratēģijas pārskatīšana ir nozīmīga lauksaimniecības un mežsaimniecības nozarei, ņemot vērā bioekonomikas lielo potenciālu nodrošinot ar pārtiku aizvien pieaugošo pasaules iedzīvotāju skaitu, vienlaikus risinot izaicinājumus vides jomā un veicinot ilgtspējīgu ražošanas sistēmu, kā arī nodrošinot jaunas iespējas izaugsmei un lauku attīstībai.</a:t>
            </a:r>
          </a:p>
          <a:p>
            <a:r>
              <a:rPr lang="lv-LV" altLang="lv-LV" smtClean="0"/>
              <a:t> </a:t>
            </a:r>
          </a:p>
          <a:p>
            <a:r>
              <a:rPr lang="lv-LV" altLang="lv-LV" smtClean="0"/>
              <a:t>Lauksaimniecība ražo lielāko biomasas daļu, tāpēc bioekonomika ne vien veicina ilgtspējīgāku lauksaimniecību, bet nodrošina arī ienākumu dažādošanu lauksaimniekiem, kā arī veicina augsti kvalificētu darbavietu radīšanu, konkurētspēju un izaugsmi lauku teritorijās.</a:t>
            </a:r>
          </a:p>
          <a:p>
            <a:endParaRPr lang="lv-LV" altLang="lv-LV" smtClean="0"/>
          </a:p>
        </p:txBody>
      </p:sp>
      <p:sp>
        <p:nvSpPr>
          <p:cNvPr id="16388" name="Slaida numura vietturis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0986210-D778-40F9-BBA5-6512F3EB09B0}" type="slidenum">
              <a:rPr lang="lv-LV" altLang="en-US" smtClean="0"/>
              <a:pPr/>
              <a:t>23</a:t>
            </a:fld>
            <a:endParaRPr lang="lv-LV" altLang="en-US" smtClean="0"/>
          </a:p>
        </p:txBody>
      </p:sp>
    </p:spTree>
    <p:extLst>
      <p:ext uri="{BB962C8B-B14F-4D97-AF65-F5344CB8AC3E}">
        <p14:creationId xmlns:p14="http://schemas.microsoft.com/office/powerpoint/2010/main" val="42553495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aida attēla vietturi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Piezīmju vietturi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v-LV" altLang="lv-LV" u="sng" smtClean="0"/>
              <a:t>Bioekonomika</a:t>
            </a:r>
            <a:r>
              <a:rPr lang="lv-LV" altLang="lv-LV" smtClean="0"/>
              <a:t> var atvērt jaunus tirgus l/s sektoram. Lauksaimnieki palīdzēs samazināt emisijas citos sektoros – celtniecībā, atkritumi (biometāns), ķīmija (bioplastika), transports (biodegviela), enerģija (biomasa). Fosilo materiālu aizvietošana.</a:t>
            </a:r>
          </a:p>
        </p:txBody>
      </p:sp>
      <p:sp>
        <p:nvSpPr>
          <p:cNvPr id="44036" name="Slaida numura vietturis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55650" indent="-290513">
              <a:defRPr sz="1700">
                <a:solidFill>
                  <a:schemeClr val="tx1"/>
                </a:solidFill>
                <a:latin typeface="Times New Roman" panose="02020603050405020304" pitchFamily="18" charset="0"/>
                <a:cs typeface="Arial" panose="020B0604020202020204" pitchFamily="34" charset="0"/>
              </a:defRPr>
            </a:lvl2pPr>
            <a:lvl3pPr marL="1163638" indent="-231775">
              <a:defRPr sz="1700">
                <a:solidFill>
                  <a:schemeClr val="tx1"/>
                </a:solidFill>
                <a:latin typeface="Times New Roman" panose="02020603050405020304" pitchFamily="18" charset="0"/>
                <a:cs typeface="Arial" panose="020B0604020202020204" pitchFamily="34" charset="0"/>
              </a:defRPr>
            </a:lvl3pPr>
            <a:lvl4pPr marL="1630363" indent="-231775">
              <a:defRPr sz="1700">
                <a:solidFill>
                  <a:schemeClr val="tx1"/>
                </a:solidFill>
                <a:latin typeface="Times New Roman" panose="02020603050405020304" pitchFamily="18" charset="0"/>
                <a:cs typeface="Arial" panose="020B0604020202020204" pitchFamily="34" charset="0"/>
              </a:defRPr>
            </a:lvl4pPr>
            <a:lvl5pPr marL="2095500" indent="-231775">
              <a:defRPr sz="1700">
                <a:solidFill>
                  <a:schemeClr val="tx1"/>
                </a:solidFill>
                <a:latin typeface="Times New Roman" panose="02020603050405020304" pitchFamily="18" charset="0"/>
                <a:cs typeface="Arial" panose="020B0604020202020204" pitchFamily="34" charset="0"/>
              </a:defRPr>
            </a:lvl5pPr>
            <a:lvl6pPr marL="2552700" indent="-231775"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3009900" indent="-231775"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67100" indent="-231775"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924300" indent="-231775"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fld id="{6563BF81-2074-445C-80F5-FE84C816B623}" type="slidenum">
              <a:rPr lang="lv-LV" altLang="en-US" sz="1200" smtClean="0">
                <a:latin typeface="Calibri" panose="020F0502020204030204" pitchFamily="34" charset="0"/>
              </a:rPr>
              <a:pPr/>
              <a:t>24</a:t>
            </a:fld>
            <a:endParaRPr lang="lv-LV" altLang="en-US" sz="1200" smtClean="0">
              <a:latin typeface="Calibri" panose="020F0502020204030204" pitchFamily="34" charset="0"/>
            </a:endParaRPr>
          </a:p>
        </p:txBody>
      </p:sp>
    </p:spTree>
    <p:extLst>
      <p:ext uri="{BB962C8B-B14F-4D97-AF65-F5344CB8AC3E}">
        <p14:creationId xmlns:p14="http://schemas.microsoft.com/office/powerpoint/2010/main" val="34134001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smtClean="0"/>
              <a:t>Šeit būtiski uzsvērt</a:t>
            </a:r>
            <a:r>
              <a:rPr lang="lv-LV" baseline="0" dirty="0" smtClean="0"/>
              <a:t> ka komentāri ir balstīti uz mums oficiāli pieejamo informāciju par NAP2027 plānošanu un saņemtajiem NAP materiāliem. Statuss uz 2018.gada novembri.</a:t>
            </a:r>
          </a:p>
          <a:p>
            <a:endParaRPr lang="lv-LV" baseline="0" dirty="0" smtClean="0"/>
          </a:p>
          <a:p>
            <a:r>
              <a:rPr lang="lv-LV" baseline="0" dirty="0" smtClean="0"/>
              <a:t>Šobrīd ir informācija par NAP virzību ar strukturālām izmaiņām, kuras ietver arī mūsu redzējumu par NAP uzbūvi.</a:t>
            </a:r>
            <a:endParaRPr lang="lv-LV" dirty="0"/>
          </a:p>
        </p:txBody>
      </p:sp>
      <p:sp>
        <p:nvSpPr>
          <p:cNvPr id="4" name="Slaida numura vietturis 3"/>
          <p:cNvSpPr>
            <a:spLocks noGrp="1"/>
          </p:cNvSpPr>
          <p:nvPr>
            <p:ph type="sldNum" sz="quarter" idx="10"/>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76B5B73F-16B7-4FDF-B327-266F58BF090D}" type="slidenum">
              <a:rPr kumimoji="0" lang="lv-LV"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25</a:t>
            </a:fld>
            <a:endParaRPr kumimoji="0" lang="lv-LV"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0069825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smtClean="0"/>
              <a:t>Šeit būtiski uzsvērt</a:t>
            </a:r>
            <a:r>
              <a:rPr lang="lv-LV" baseline="0" dirty="0" smtClean="0"/>
              <a:t> ka komentāri ir balstīti uz mums oficiāli pieejamo informāciju par NAP2027 plānošanu un saņemtajiem NAP materiāliem. Statuss uz 2018.gada novembri.</a:t>
            </a:r>
          </a:p>
          <a:p>
            <a:endParaRPr lang="lv-LV" baseline="0" dirty="0" smtClean="0"/>
          </a:p>
          <a:p>
            <a:r>
              <a:rPr lang="lv-LV" baseline="0" dirty="0" smtClean="0"/>
              <a:t>Šobrīd ir informācija par NAP virzību ar strukturālām izmaiņām, kuras ietver arī mūsu redzējumu par NAP uzbūvi.</a:t>
            </a:r>
            <a:endParaRPr lang="lv-LV" dirty="0"/>
          </a:p>
        </p:txBody>
      </p:sp>
      <p:sp>
        <p:nvSpPr>
          <p:cNvPr id="4" name="Slaida numura vietturis 3"/>
          <p:cNvSpPr>
            <a:spLocks noGrp="1"/>
          </p:cNvSpPr>
          <p:nvPr>
            <p:ph type="sldNum" sz="quarter" idx="10"/>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76B5B73F-16B7-4FDF-B327-266F58BF090D}" type="slidenum">
              <a:rPr kumimoji="0" lang="lv-LV"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26</a:t>
            </a:fld>
            <a:endParaRPr kumimoji="0" lang="lv-LV"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9500382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smtClean="0"/>
          </a:p>
          <a:p>
            <a:endParaRPr lang="lv-LV" dirty="0"/>
          </a:p>
        </p:txBody>
      </p:sp>
      <p:sp>
        <p:nvSpPr>
          <p:cNvPr id="4" name="Slaida numura vietturis 3"/>
          <p:cNvSpPr>
            <a:spLocks noGrp="1"/>
          </p:cNvSpPr>
          <p:nvPr>
            <p:ph type="sldNum" sz="quarter" idx="10"/>
          </p:nvPr>
        </p:nvSpPr>
        <p:spPr/>
        <p:txBody>
          <a:bodyPr/>
          <a:lstStyle/>
          <a:p>
            <a:pPr>
              <a:defRPr/>
            </a:pPr>
            <a:fld id="{76B5B73F-16B7-4FDF-B327-266F58BF090D}" type="slidenum">
              <a:rPr lang="lv-LV" altLang="en-US" smtClean="0"/>
              <a:pPr>
                <a:defRPr/>
              </a:pPr>
              <a:t>28</a:t>
            </a:fld>
            <a:endParaRPr lang="lv-LV" altLang="en-US"/>
          </a:p>
        </p:txBody>
      </p:sp>
    </p:spTree>
    <p:extLst>
      <p:ext uri="{BB962C8B-B14F-4D97-AF65-F5344CB8AC3E}">
        <p14:creationId xmlns:p14="http://schemas.microsoft.com/office/powerpoint/2010/main" val="5017699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smtClean="0"/>
              <a:t>Šeit būtiski uzsvērt</a:t>
            </a:r>
            <a:r>
              <a:rPr lang="lv-LV" baseline="0" dirty="0" smtClean="0"/>
              <a:t> ka komentāri ir balstīti uz mums oficiāli pieejamo informāciju par NAP2027 plānošanu un saņemtajiem NAP materiāliem. Statuss uz 2018.gada novembri.</a:t>
            </a:r>
          </a:p>
          <a:p>
            <a:endParaRPr lang="lv-LV" baseline="0" dirty="0" smtClean="0"/>
          </a:p>
          <a:p>
            <a:r>
              <a:rPr lang="lv-LV" baseline="0" dirty="0" smtClean="0"/>
              <a:t>Šobrīd ir informācija par NAP virzību ar strukturālām izmaiņām, kuras ietver arī mūsu redzējumu par NAP uzbūvi.</a:t>
            </a:r>
            <a:endParaRPr lang="lv-LV" dirty="0"/>
          </a:p>
        </p:txBody>
      </p:sp>
      <p:sp>
        <p:nvSpPr>
          <p:cNvPr id="4" name="Slaida numura vietturis 3"/>
          <p:cNvSpPr>
            <a:spLocks noGrp="1"/>
          </p:cNvSpPr>
          <p:nvPr>
            <p:ph type="sldNum" sz="quarter" idx="10"/>
          </p:nvPr>
        </p:nvSpPr>
        <p:spPr/>
        <p:txBody>
          <a:bodyPr/>
          <a:lstStyle/>
          <a:p>
            <a:pPr>
              <a:defRPr/>
            </a:pPr>
            <a:fld id="{76B5B73F-16B7-4FDF-B327-266F58BF090D}" type="slidenum">
              <a:rPr lang="lv-LV" altLang="en-US" smtClean="0"/>
              <a:pPr>
                <a:defRPr/>
              </a:pPr>
              <a:t>29</a:t>
            </a:fld>
            <a:endParaRPr lang="lv-LV" altLang="en-US"/>
          </a:p>
        </p:txBody>
      </p:sp>
    </p:spTree>
    <p:extLst>
      <p:ext uri="{BB962C8B-B14F-4D97-AF65-F5344CB8AC3E}">
        <p14:creationId xmlns:p14="http://schemas.microsoft.com/office/powerpoint/2010/main" val="4156489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10"/>
          </p:nvPr>
        </p:nvSpPr>
        <p:spPr/>
        <p:txBody>
          <a:bodyPr/>
          <a:lstStyle/>
          <a:p>
            <a:pPr>
              <a:defRPr/>
            </a:pPr>
            <a:fld id="{76B5B73F-16B7-4FDF-B327-266F58BF090D}" type="slidenum">
              <a:rPr lang="lv-LV" altLang="en-US" smtClean="0"/>
              <a:pPr>
                <a:defRPr/>
              </a:pPr>
              <a:t>3</a:t>
            </a:fld>
            <a:endParaRPr lang="lv-LV" altLang="en-US"/>
          </a:p>
        </p:txBody>
      </p:sp>
    </p:spTree>
    <p:extLst>
      <p:ext uri="{BB962C8B-B14F-4D97-AF65-F5344CB8AC3E}">
        <p14:creationId xmlns:p14="http://schemas.microsoft.com/office/powerpoint/2010/main" val="1126991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171450" indent="-171450">
              <a:buFont typeface="Arial" panose="020B0604020202020204" pitchFamily="34" charset="0"/>
              <a:buChar char="•"/>
            </a:pPr>
            <a:endParaRPr lang="en-US" sz="1600" noProof="0" dirty="0"/>
          </a:p>
        </p:txBody>
      </p:sp>
      <p:sp>
        <p:nvSpPr>
          <p:cNvPr id="4" name="Slaida numura vietturis 3"/>
          <p:cNvSpPr>
            <a:spLocks noGrp="1"/>
          </p:cNvSpPr>
          <p:nvPr>
            <p:ph type="sldNum" sz="quarter" idx="10"/>
          </p:nvPr>
        </p:nvSpPr>
        <p:spPr/>
        <p:txBody>
          <a:bodyPr/>
          <a:lstStyle/>
          <a:p>
            <a:fld id="{B7D106F8-55BE-4375-99CB-999F6EDDA859}" type="slidenum">
              <a:rPr lang="lv-LV" smtClean="0"/>
              <a:t>4</a:t>
            </a:fld>
            <a:endParaRPr lang="lv-LV"/>
          </a:p>
        </p:txBody>
      </p:sp>
    </p:spTree>
    <p:extLst>
      <p:ext uri="{BB962C8B-B14F-4D97-AF65-F5344CB8AC3E}">
        <p14:creationId xmlns:p14="http://schemas.microsoft.com/office/powerpoint/2010/main" val="2854414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en-US" sz="1600" noProof="0" dirty="0"/>
          </a:p>
        </p:txBody>
      </p:sp>
      <p:sp>
        <p:nvSpPr>
          <p:cNvPr id="4" name="Slaida numura vietturis 3"/>
          <p:cNvSpPr>
            <a:spLocks noGrp="1"/>
          </p:cNvSpPr>
          <p:nvPr>
            <p:ph type="sldNum" sz="quarter" idx="10"/>
          </p:nvPr>
        </p:nvSpPr>
        <p:spPr/>
        <p:txBody>
          <a:bodyPr/>
          <a:lstStyle/>
          <a:p>
            <a:fld id="{B7D106F8-55BE-4375-99CB-999F6EDDA859}" type="slidenum">
              <a:rPr lang="lv-LV" smtClean="0"/>
              <a:t>6</a:t>
            </a:fld>
            <a:endParaRPr lang="lv-LV"/>
          </a:p>
        </p:txBody>
      </p:sp>
    </p:spTree>
    <p:extLst>
      <p:ext uri="{BB962C8B-B14F-4D97-AF65-F5344CB8AC3E}">
        <p14:creationId xmlns:p14="http://schemas.microsoft.com/office/powerpoint/2010/main" val="228075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en-US" sz="1600" noProof="0" dirty="0"/>
          </a:p>
        </p:txBody>
      </p:sp>
      <p:sp>
        <p:nvSpPr>
          <p:cNvPr id="4" name="Slaida numura vietturis 3"/>
          <p:cNvSpPr>
            <a:spLocks noGrp="1"/>
          </p:cNvSpPr>
          <p:nvPr>
            <p:ph type="sldNum" sz="quarter" idx="10"/>
          </p:nvPr>
        </p:nvSpPr>
        <p:spPr/>
        <p:txBody>
          <a:bodyPr/>
          <a:lstStyle/>
          <a:p>
            <a:fld id="{B7D106F8-55BE-4375-99CB-999F6EDDA859}" type="slidenum">
              <a:rPr lang="lv-LV" smtClean="0"/>
              <a:t>7</a:t>
            </a:fld>
            <a:endParaRPr lang="lv-LV"/>
          </a:p>
        </p:txBody>
      </p:sp>
    </p:spTree>
    <p:extLst>
      <p:ext uri="{BB962C8B-B14F-4D97-AF65-F5344CB8AC3E}">
        <p14:creationId xmlns:p14="http://schemas.microsoft.com/office/powerpoint/2010/main" val="2994473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10"/>
          </p:nvPr>
        </p:nvSpPr>
        <p:spPr/>
        <p:txBody>
          <a:bodyPr/>
          <a:lstStyle/>
          <a:p>
            <a:pPr>
              <a:defRPr/>
            </a:pPr>
            <a:fld id="{76B5B73F-16B7-4FDF-B327-266F58BF090D}" type="slidenum">
              <a:rPr lang="lv-LV" altLang="en-US" smtClean="0"/>
              <a:pPr>
                <a:defRPr/>
              </a:pPr>
              <a:t>8</a:t>
            </a:fld>
            <a:endParaRPr lang="lv-LV" altLang="en-US"/>
          </a:p>
        </p:txBody>
      </p:sp>
    </p:spTree>
    <p:extLst>
      <p:ext uri="{BB962C8B-B14F-4D97-AF65-F5344CB8AC3E}">
        <p14:creationId xmlns:p14="http://schemas.microsoft.com/office/powerpoint/2010/main" val="3071375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10"/>
          </p:nvPr>
        </p:nvSpPr>
        <p:spPr/>
        <p:txBody>
          <a:bodyPr/>
          <a:lstStyle/>
          <a:p>
            <a:fld id="{B7D106F8-55BE-4375-99CB-999F6EDDA859}" type="slidenum">
              <a:rPr lang="lv-LV" smtClean="0"/>
              <a:t>9</a:t>
            </a:fld>
            <a:endParaRPr lang="lv-LV" dirty="0"/>
          </a:p>
        </p:txBody>
      </p:sp>
    </p:spTree>
    <p:extLst>
      <p:ext uri="{BB962C8B-B14F-4D97-AF65-F5344CB8AC3E}">
        <p14:creationId xmlns:p14="http://schemas.microsoft.com/office/powerpoint/2010/main" val="3649581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smtClean="0"/>
              <a:t>Atbilstoši Apvienoto nāciju aplēsēm</a:t>
            </a:r>
            <a:r>
              <a:rPr lang="lv-LV" baseline="0" dirty="0" smtClean="0"/>
              <a:t> līdz 2050.gadam pasaulē būs 9.7 miljardi iedzīvotāju. Būtiski palielināsies jautājums par pārtikas nodrošinājumu. Jāņem vērā ka ir tikai noteikti reģioni kuri ir piemēroti pārtikas ražošanai. Latvija atrodas teritorijā kas ir īpaši piemērota lauksaimnieciskajai darbībai.</a:t>
            </a:r>
            <a:endParaRPr lang="lv-LV" dirty="0"/>
          </a:p>
        </p:txBody>
      </p:sp>
      <p:sp>
        <p:nvSpPr>
          <p:cNvPr id="4" name="Slaida numura vietturis 3"/>
          <p:cNvSpPr>
            <a:spLocks noGrp="1"/>
          </p:cNvSpPr>
          <p:nvPr>
            <p:ph type="sldNum" sz="quarter" idx="10"/>
          </p:nvPr>
        </p:nvSpPr>
        <p:spPr/>
        <p:txBody>
          <a:bodyPr/>
          <a:lstStyle/>
          <a:p>
            <a:pPr>
              <a:defRPr/>
            </a:pPr>
            <a:fld id="{76B5B73F-16B7-4FDF-B327-266F58BF090D}" type="slidenum">
              <a:rPr lang="lv-LV" altLang="en-US" smtClean="0"/>
              <a:pPr>
                <a:defRPr/>
              </a:pPr>
              <a:t>11</a:t>
            </a:fld>
            <a:endParaRPr lang="lv-LV" altLang="en-US"/>
          </a:p>
        </p:txBody>
      </p:sp>
    </p:spTree>
    <p:extLst>
      <p:ext uri="{BB962C8B-B14F-4D97-AF65-F5344CB8AC3E}">
        <p14:creationId xmlns:p14="http://schemas.microsoft.com/office/powerpoint/2010/main" val="193109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10"/>
          </p:nvPr>
        </p:nvSpPr>
        <p:spPr/>
        <p:txBody>
          <a:bodyPr/>
          <a:lstStyle/>
          <a:p>
            <a:fld id="{B7D106F8-55BE-4375-99CB-999F6EDDA859}" type="slidenum">
              <a:rPr lang="lv-LV" smtClean="0"/>
              <a:t>12</a:t>
            </a:fld>
            <a:endParaRPr lang="lv-LV"/>
          </a:p>
        </p:txBody>
      </p:sp>
    </p:spTree>
    <p:extLst>
      <p:ext uri="{BB962C8B-B14F-4D97-AF65-F5344CB8AC3E}">
        <p14:creationId xmlns:p14="http://schemas.microsoft.com/office/powerpoint/2010/main" val="21533940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685800" y="4724400"/>
            <a:ext cx="77724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685800" y="3505200"/>
            <a:ext cx="77724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18"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Tree>
    <p:extLst>
      <p:ext uri="{BB962C8B-B14F-4D97-AF65-F5344CB8AC3E}">
        <p14:creationId xmlns:p14="http://schemas.microsoft.com/office/powerpoint/2010/main" val="1541911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6326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smtClean="0"/>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3F145C17-0790-4DE9-9FFF-FF94760C83AB}" type="slidenum">
              <a:rPr lang="en-US" altLang="en-US"/>
              <a:pPr>
                <a:defRPr/>
              </a:pPr>
              <a:t>‹#›</a:t>
            </a:fld>
            <a:endParaRPr lang="en-US" altLang="en-US"/>
          </a:p>
        </p:txBody>
      </p:sp>
    </p:spTree>
    <p:extLst>
      <p:ext uri="{BB962C8B-B14F-4D97-AF65-F5344CB8AC3E}">
        <p14:creationId xmlns:p14="http://schemas.microsoft.com/office/powerpoint/2010/main" val="1318331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657600"/>
            <a:ext cx="6096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2590800" y="381000"/>
            <a:ext cx="6096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smtClean="0"/>
              <a:t>Click to edit Master text styles</a:t>
            </a:r>
          </a:p>
        </p:txBody>
      </p:sp>
      <p:sp>
        <p:nvSpPr>
          <p:cNvPr id="10"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1"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BF1841DE-96A0-4EF3-BD12-F4C15C7CE33D}" type="slidenum">
              <a:rPr lang="en-US" altLang="en-US"/>
              <a:pPr>
                <a:defRPr/>
              </a:pPr>
              <a:t>‹#›</a:t>
            </a:fld>
            <a:endParaRPr lang="en-US" altLang="en-US"/>
          </a:p>
        </p:txBody>
      </p:sp>
    </p:spTree>
    <p:extLst>
      <p:ext uri="{BB962C8B-B14F-4D97-AF65-F5344CB8AC3E}">
        <p14:creationId xmlns:p14="http://schemas.microsoft.com/office/powerpoint/2010/main" val="4211037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2590800" y="1752600"/>
            <a:ext cx="28956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715000" y="1752600"/>
            <a:ext cx="29718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2"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D17BA885-959A-4950-A6DE-874DDFBB10A4}" type="slidenum">
              <a:rPr lang="en-US" altLang="en-US"/>
              <a:pPr>
                <a:defRPr/>
              </a:pPr>
              <a:t>‹#›</a:t>
            </a:fld>
            <a:endParaRPr lang="en-US" altLang="en-US"/>
          </a:p>
        </p:txBody>
      </p:sp>
    </p:spTree>
    <p:extLst>
      <p:ext uri="{BB962C8B-B14F-4D97-AF65-F5344CB8AC3E}">
        <p14:creationId xmlns:p14="http://schemas.microsoft.com/office/powerpoint/2010/main" val="1534122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15" name="Content Placeholder 2"/>
          <p:cNvSpPr>
            <a:spLocks noGrp="1"/>
          </p:cNvSpPr>
          <p:nvPr>
            <p:ph sz="half" idx="1"/>
          </p:nvPr>
        </p:nvSpPr>
        <p:spPr>
          <a:xfrm>
            <a:off x="2590800" y="2386940"/>
            <a:ext cx="28956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3"/>
          <p:cNvSpPr>
            <a:spLocks noGrp="1"/>
          </p:cNvSpPr>
          <p:nvPr>
            <p:ph sz="half" idx="2"/>
          </p:nvPr>
        </p:nvSpPr>
        <p:spPr>
          <a:xfrm>
            <a:off x="5715000" y="2386940"/>
            <a:ext cx="29718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Text Placeholder 21"/>
          <p:cNvSpPr>
            <a:spLocks noGrp="1"/>
          </p:cNvSpPr>
          <p:nvPr>
            <p:ph type="body" sz="quarter" idx="16"/>
          </p:nvPr>
        </p:nvSpPr>
        <p:spPr>
          <a:xfrm>
            <a:off x="2590800" y="1852613"/>
            <a:ext cx="28956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3" name="Text Placeholder 21"/>
          <p:cNvSpPr>
            <a:spLocks noGrp="1"/>
          </p:cNvSpPr>
          <p:nvPr>
            <p:ph type="body" sz="quarter" idx="17"/>
          </p:nvPr>
        </p:nvSpPr>
        <p:spPr>
          <a:xfrm>
            <a:off x="5715000" y="1851953"/>
            <a:ext cx="2971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3"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Slide Number Placeholder 22"/>
          <p:cNvSpPr>
            <a:spLocks noGrp="1"/>
          </p:cNvSpPr>
          <p:nvPr>
            <p:ph type="sldNum" sz="quarter" idx="18"/>
          </p:nvPr>
        </p:nvSpPr>
        <p:spPr>
          <a:xfrm>
            <a:off x="8534400" y="6324600"/>
            <a:ext cx="304800" cy="304800"/>
          </a:xfrm>
        </p:spPr>
        <p:txBody>
          <a:bodyPr/>
          <a:lstStyle>
            <a:lvl1pPr>
              <a:defRPr sz="1000">
                <a:latin typeface="Verdana" panose="020B0604030504040204" pitchFamily="34" charset="0"/>
              </a:defRPr>
            </a:lvl1pPr>
          </a:lstStyle>
          <a:p>
            <a:pPr>
              <a:defRPr/>
            </a:pPr>
            <a:fld id="{0A473FD8-2E1C-4F93-B51E-CF5D772A794B}" type="slidenum">
              <a:rPr lang="en-US" altLang="en-US"/>
              <a:pPr>
                <a:defRPr/>
              </a:pPr>
              <a:t>‹#›</a:t>
            </a:fld>
            <a:endParaRPr lang="en-US" altLang="en-US"/>
          </a:p>
        </p:txBody>
      </p:sp>
    </p:spTree>
    <p:extLst>
      <p:ext uri="{BB962C8B-B14F-4D97-AF65-F5344CB8AC3E}">
        <p14:creationId xmlns:p14="http://schemas.microsoft.com/office/powerpoint/2010/main" val="2794234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6"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E37D7BAE-7F65-46B0-9EA6-95AC7948532F}" type="slidenum">
              <a:rPr lang="en-US" altLang="en-US"/>
              <a:pPr>
                <a:defRPr/>
              </a:pPr>
              <a:t>‹#›</a:t>
            </a:fld>
            <a:endParaRPr lang="en-US" altLang="en-US"/>
          </a:p>
        </p:txBody>
      </p:sp>
    </p:spTree>
    <p:extLst>
      <p:ext uri="{BB962C8B-B14F-4D97-AF65-F5344CB8AC3E}">
        <p14:creationId xmlns:p14="http://schemas.microsoft.com/office/powerpoint/2010/main" val="488876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5"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55646206-D027-4B8F-8533-D3E86FFC8B21}" type="slidenum">
              <a:rPr lang="en-US" altLang="en-US"/>
              <a:pPr>
                <a:defRPr/>
              </a:pPr>
              <a:t>‹#›</a:t>
            </a:fld>
            <a:endParaRPr lang="en-US" altLang="en-US"/>
          </a:p>
        </p:txBody>
      </p:sp>
    </p:spTree>
    <p:extLst>
      <p:ext uri="{BB962C8B-B14F-4D97-AF65-F5344CB8AC3E}">
        <p14:creationId xmlns:p14="http://schemas.microsoft.com/office/powerpoint/2010/main" val="918018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272975"/>
            <a:ext cx="2751026"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5569527" y="273054"/>
            <a:ext cx="3269672"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90800" y="1435119"/>
            <a:ext cx="2751026"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smtClean="0"/>
              <a:t>Click to edit Master text styles</a:t>
            </a:r>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87AC1A8C-46CA-4365-AE70-F377B4F0BB20}" type="slidenum">
              <a:rPr lang="en-US" altLang="en-US"/>
              <a:pPr>
                <a:defRPr/>
              </a:pPr>
              <a:t>‹#›</a:t>
            </a:fld>
            <a:endParaRPr lang="en-US" altLang="en-US"/>
          </a:p>
        </p:txBody>
      </p:sp>
    </p:spTree>
    <p:extLst>
      <p:ext uri="{BB962C8B-B14F-4D97-AF65-F5344CB8AC3E}">
        <p14:creationId xmlns:p14="http://schemas.microsoft.com/office/powerpoint/2010/main" val="3170214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Tree>
    <p:extLst>
      <p:ext uri="{BB962C8B-B14F-4D97-AF65-F5344CB8AC3E}">
        <p14:creationId xmlns:p14="http://schemas.microsoft.com/office/powerpoint/2010/main" val="2572887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en-US" altLang="lv-LV"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en-US" altLang="lv-LV" smtClean="0"/>
              <a:t>Click to edit Master text styles</a:t>
            </a:r>
          </a:p>
          <a:p>
            <a:pPr lvl="1"/>
            <a:r>
              <a:rPr lang="en-US" altLang="lv-LV" smtClean="0"/>
              <a:t>Second level</a:t>
            </a:r>
          </a:p>
          <a:p>
            <a:pPr lvl="2"/>
            <a:r>
              <a:rPr lang="en-US" altLang="lv-LV" smtClean="0"/>
              <a:t>Third level</a:t>
            </a:r>
          </a:p>
          <a:p>
            <a:pPr lvl="3"/>
            <a:r>
              <a:rPr lang="en-US" altLang="lv-LV" smtClean="0"/>
              <a:t>Fourth level</a:t>
            </a:r>
          </a:p>
          <a:p>
            <a:pPr lvl="4"/>
            <a:r>
              <a:rPr lang="en-US" altLang="lv-LV"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3957" tIns="46979" rIns="93957" bIns="46979" rtlCol="0" anchor="ctr"/>
          <a:lstStyle>
            <a:lvl1pPr algn="l" defTabSz="939575"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3957" tIns="46979" rIns="93957" bIns="46979" rtlCol="0" anchor="ctr"/>
          <a:lstStyle>
            <a:lvl1pPr algn="ctr" defTabSz="939575"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3957" tIns="46979" rIns="93957" bIns="46979" numCol="1" anchor="ctr" anchorCtr="0" compatLnSpc="1">
            <a:prstTxWarp prst="textNoShape">
              <a:avLst/>
            </a:prstTxWarp>
          </a:bodyPr>
          <a:lstStyle>
            <a:lvl1pPr algn="r" eaLnBrk="1" hangingPunct="1">
              <a:defRPr sz="1200">
                <a:solidFill>
                  <a:srgbClr val="898989"/>
                </a:solidFill>
              </a:defRPr>
            </a:lvl1pPr>
          </a:lstStyle>
          <a:p>
            <a:pPr>
              <a:defRPr/>
            </a:pPr>
            <a:fld id="{58AB4546-3E1F-4D5E-935C-EA2B00B1189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Lst>
  <p:timing>
    <p:tnLst>
      <p:par>
        <p:cTn id="1" dur="indefinite" restart="never" nodeType="tmRoot"/>
      </p:par>
    </p:tnLst>
  </p:timing>
  <p:hf hdr="0" ftr="0" dt="0"/>
  <p:txStyles>
    <p:titleStyle>
      <a:lvl1pPr algn="ctr" defTabSz="938213" rtl="0" eaLnBrk="0" fontAlgn="base" hangingPunct="0">
        <a:spcBef>
          <a:spcPct val="0"/>
        </a:spcBef>
        <a:spcAft>
          <a:spcPct val="0"/>
        </a:spcAft>
        <a:defRPr sz="4500" kern="1200">
          <a:solidFill>
            <a:schemeClr val="tx1"/>
          </a:solidFill>
          <a:latin typeface="+mj-lt"/>
          <a:ea typeface="+mj-ea"/>
          <a:cs typeface="+mj-cs"/>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0" fontAlgn="base" hangingPunct="0">
        <a:spcBef>
          <a:spcPct val="20000"/>
        </a:spcBef>
        <a:spcAft>
          <a:spcPct val="0"/>
        </a:spcAft>
        <a:buFont typeface="Arial" panose="020B0604020202020204" pitchFamily="34" charset="0"/>
        <a:buChar char="•"/>
        <a:defRPr sz="3300" kern="1200">
          <a:solidFill>
            <a:schemeClr val="tx1"/>
          </a:solidFill>
          <a:latin typeface="+mn-lt"/>
          <a:ea typeface="+mn-ea"/>
          <a:cs typeface="+mn-cs"/>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emf"/><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6.emf"/><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chart" Target="../charts/chart8.xml"/><Relationship Id="rId7"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17.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hdphoto" Target="../media/hdphoto1.wdp"/><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jpeg"/><Relationship Id="rId12"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17.jpeg"/><Relationship Id="rId11" Type="http://schemas.openxmlformats.org/officeDocument/2006/relationships/chart" Target="../charts/chart7.xml"/><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85800" y="3382107"/>
            <a:ext cx="7772400" cy="1077951"/>
          </a:xfrm>
        </p:spPr>
        <p:txBody>
          <a:bodyPr>
            <a:normAutofit/>
          </a:bodyPr>
          <a:lstStyle/>
          <a:p>
            <a:r>
              <a:rPr lang="lv-LV" dirty="0">
                <a:latin typeface="Calibri Light" panose="020F0302020204030204" pitchFamily="34" charset="0"/>
                <a:cs typeface="Calibri Light" panose="020F0302020204030204" pitchFamily="34" charset="0"/>
              </a:rPr>
              <a:t>Lauksaimniecības nozares aktualitātes un izaicinājumi </a:t>
            </a:r>
            <a:r>
              <a:rPr lang="lv-LV" dirty="0" smtClean="0">
                <a:latin typeface="Calibri Light" panose="020F0302020204030204" pitchFamily="34" charset="0"/>
                <a:cs typeface="Calibri Light" panose="020F0302020204030204" pitchFamily="34" charset="0"/>
              </a:rPr>
              <a:t>NAP 2021 </a:t>
            </a:r>
            <a:r>
              <a:rPr lang="lv-LV" dirty="0">
                <a:latin typeface="Calibri Light" panose="020F0302020204030204" pitchFamily="34" charset="0"/>
                <a:cs typeface="Calibri Light" panose="020F0302020204030204" pitchFamily="34" charset="0"/>
              </a:rPr>
              <a:t>- 2027 kontekstā</a:t>
            </a:r>
            <a:endParaRPr lang="lv-LV" altLang="en-US" dirty="0" smtClean="0">
              <a:latin typeface="Calibri Light" panose="020F0302020204030204" pitchFamily="34" charset="0"/>
              <a:cs typeface="Calibri Light" panose="020F0302020204030204" pitchFamily="34" charset="0"/>
            </a:endParaRPr>
          </a:p>
        </p:txBody>
      </p:sp>
      <p:sp>
        <p:nvSpPr>
          <p:cNvPr id="3" name="Title 1"/>
          <p:cNvSpPr txBox="1">
            <a:spLocks/>
          </p:cNvSpPr>
          <p:nvPr/>
        </p:nvSpPr>
        <p:spPr bwMode="auto">
          <a:xfrm>
            <a:off x="685800" y="5783855"/>
            <a:ext cx="7772400" cy="657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algn="ctr" defTabSz="938213" rtl="0" eaLnBrk="0" fontAlgn="base" hangingPunct="0">
              <a:spcBef>
                <a:spcPct val="0"/>
              </a:spcBef>
              <a:spcAft>
                <a:spcPct val="0"/>
              </a:spcAft>
              <a:defRPr sz="3200" b="1"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r>
              <a:rPr lang="lv-LV" altLang="en-US" sz="1600" dirty="0" smtClean="0">
                <a:latin typeface="Calibri Light" panose="020F0302020204030204" pitchFamily="34" charset="0"/>
                <a:cs typeface="Calibri Light" panose="020F0302020204030204" pitchFamily="34" charset="0"/>
              </a:rPr>
              <a:t>IAK sēde </a:t>
            </a:r>
          </a:p>
          <a:p>
            <a:r>
              <a:rPr lang="lv-LV" altLang="en-US" sz="1600" dirty="0" smtClean="0">
                <a:latin typeface="Calibri Light" panose="020F0302020204030204" pitchFamily="34" charset="0"/>
                <a:cs typeface="Calibri Light" panose="020F0302020204030204" pitchFamily="34" charset="0"/>
              </a:rPr>
              <a:t>27.03.2019</a:t>
            </a:r>
          </a:p>
        </p:txBody>
      </p:sp>
    </p:spTree>
    <p:extLst>
      <p:ext uri="{BB962C8B-B14F-4D97-AF65-F5344CB8AC3E}">
        <p14:creationId xmlns:p14="http://schemas.microsoft.com/office/powerpoint/2010/main" val="8507000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Slide Number Placeholder 5"/>
          <p:cNvSpPr>
            <a:spLocks noGrp="1"/>
          </p:cNvSpPr>
          <p:nvPr>
            <p:ph type="sldNum" sz="quarter" idx="13"/>
          </p:nvPr>
        </p:nvSpPr>
        <p:spPr bwMode="auto">
          <a:xfrm>
            <a:off x="8445260" y="6324600"/>
            <a:ext cx="39394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A5D1C11-8470-4591-9F26-7C3308B0856A}" type="slidenum">
              <a:rPr lang="en-US" altLang="en-US" smtClean="0"/>
              <a:pPr/>
              <a:t>10</a:t>
            </a:fld>
            <a:endParaRPr lang="en-US" altLang="en-US" dirty="0" smtClean="0"/>
          </a:p>
        </p:txBody>
      </p:sp>
      <p:sp>
        <p:nvSpPr>
          <p:cNvPr id="8" name="Title 1"/>
          <p:cNvSpPr>
            <a:spLocks noGrp="1"/>
          </p:cNvSpPr>
          <p:nvPr>
            <p:ph type="title"/>
          </p:nvPr>
        </p:nvSpPr>
        <p:spPr>
          <a:xfrm>
            <a:off x="2590800" y="381000"/>
            <a:ext cx="6096000" cy="1036638"/>
          </a:xfrm>
        </p:spPr>
        <p:txBody>
          <a:bodyPr>
            <a:normAutofit/>
          </a:bodyPr>
          <a:lstStyle/>
          <a:p>
            <a:r>
              <a:rPr lang="lv-LV" altLang="en-US" sz="3200" dirty="0" smtClean="0">
                <a:latin typeface="Calibri" panose="020F0502020204030204" pitchFamily="34" charset="0"/>
                <a:cs typeface="Calibri" panose="020F0502020204030204" pitchFamily="34" charset="0"/>
              </a:rPr>
              <a:t>Saturs</a:t>
            </a:r>
          </a:p>
        </p:txBody>
      </p:sp>
      <p:sp>
        <p:nvSpPr>
          <p:cNvPr id="2" name="TextBox 1"/>
          <p:cNvSpPr txBox="1"/>
          <p:nvPr/>
        </p:nvSpPr>
        <p:spPr>
          <a:xfrm>
            <a:off x="472308" y="1672682"/>
            <a:ext cx="8449269" cy="2631490"/>
          </a:xfrm>
          <a:prstGeom prst="rect">
            <a:avLst/>
          </a:prstGeom>
          <a:noFill/>
        </p:spPr>
        <p:txBody>
          <a:bodyPr wrap="square" rtlCol="0">
            <a:spAutoFit/>
          </a:bodyPr>
          <a:lstStyle/>
          <a:p>
            <a:pPr lvl="1" indent="0">
              <a:lnSpc>
                <a:spcPct val="150000"/>
              </a:lnSpc>
              <a:spcBef>
                <a:spcPts val="600"/>
              </a:spcBef>
            </a:pPr>
            <a:r>
              <a:rPr lang="lv-LV" sz="2400" dirty="0" smtClean="0">
                <a:latin typeface="Calibri Light" panose="020F0302020204030204" pitchFamily="34" charset="0"/>
                <a:cs typeface="Calibri Light" panose="020F0302020204030204" pitchFamily="34" charset="0"/>
              </a:rPr>
              <a:t>1. Lauksaimniecības nozare Latvijā</a:t>
            </a:r>
          </a:p>
          <a:p>
            <a:pPr lvl="1" indent="0">
              <a:lnSpc>
                <a:spcPct val="150000"/>
              </a:lnSpc>
              <a:spcBef>
                <a:spcPts val="600"/>
              </a:spcBef>
            </a:pPr>
            <a:r>
              <a:rPr lang="lv-LV" sz="2800" b="1" dirty="0" smtClean="0">
                <a:latin typeface="Calibri Light" panose="020F0302020204030204" pitchFamily="34" charset="0"/>
                <a:cs typeface="Calibri Light" panose="020F0302020204030204" pitchFamily="34" charset="0"/>
              </a:rPr>
              <a:t>2. Lauksaimniecības ražošanas iespējas un potenciāls</a:t>
            </a:r>
          </a:p>
          <a:p>
            <a:pPr lvl="1" indent="0">
              <a:lnSpc>
                <a:spcPct val="150000"/>
              </a:lnSpc>
              <a:spcBef>
                <a:spcPts val="600"/>
              </a:spcBef>
            </a:pPr>
            <a:r>
              <a:rPr lang="lv-LV" sz="2400" dirty="0">
                <a:latin typeface="Calibri Light" panose="020F0302020204030204" pitchFamily="34" charset="0"/>
                <a:cs typeface="Calibri Light" panose="020F0302020204030204" pitchFamily="34" charset="0"/>
              </a:rPr>
              <a:t>3. </a:t>
            </a:r>
            <a:r>
              <a:rPr lang="en-US" sz="2400" dirty="0" err="1">
                <a:latin typeface="Calibri Light" panose="020F0302020204030204" pitchFamily="34" charset="0"/>
                <a:cs typeface="Calibri Light" panose="020F0302020204030204" pitchFamily="34" charset="0"/>
              </a:rPr>
              <a:t>Lauksaimniecības</a:t>
            </a:r>
            <a:r>
              <a:rPr lang="en-US" sz="2400" dirty="0">
                <a:latin typeface="Calibri Light" panose="020F0302020204030204" pitchFamily="34" charset="0"/>
                <a:cs typeface="Calibri Light" panose="020F0302020204030204" pitchFamily="34" charset="0"/>
              </a:rPr>
              <a:t> </a:t>
            </a:r>
            <a:r>
              <a:rPr lang="en-US" sz="2400" dirty="0" err="1">
                <a:latin typeface="Calibri Light" panose="020F0302020204030204" pitchFamily="34" charset="0"/>
                <a:cs typeface="Calibri Light" panose="020F0302020204030204" pitchFamily="34" charset="0"/>
              </a:rPr>
              <a:t>nozares</a:t>
            </a:r>
            <a:r>
              <a:rPr lang="en-US" sz="2400" dirty="0">
                <a:latin typeface="Calibri Light" panose="020F0302020204030204" pitchFamily="34" charset="0"/>
                <a:cs typeface="Calibri Light" panose="020F0302020204030204" pitchFamily="34" charset="0"/>
              </a:rPr>
              <a:t> </a:t>
            </a:r>
            <a:r>
              <a:rPr lang="en-US" sz="2400" dirty="0" err="1">
                <a:latin typeface="Calibri Light" panose="020F0302020204030204" pitchFamily="34" charset="0"/>
                <a:cs typeface="Calibri Light" panose="020F0302020204030204" pitchFamily="34" charset="0"/>
              </a:rPr>
              <a:t>i</a:t>
            </a:r>
            <a:r>
              <a:rPr lang="lv-LV" sz="2400" dirty="0" err="1">
                <a:latin typeface="Calibri Light" panose="020F0302020204030204" pitchFamily="34" charset="0"/>
                <a:cs typeface="Calibri Light" panose="020F0302020204030204" pitchFamily="34" charset="0"/>
              </a:rPr>
              <a:t>zaicinājumi</a:t>
            </a:r>
            <a:endParaRPr lang="lv-LV" sz="2400" dirty="0">
              <a:latin typeface="Calibri Light" panose="020F0302020204030204" pitchFamily="34" charset="0"/>
              <a:cs typeface="Calibri Light" panose="020F0302020204030204" pitchFamily="34" charset="0"/>
            </a:endParaRPr>
          </a:p>
          <a:p>
            <a:pPr lvl="1" indent="0">
              <a:lnSpc>
                <a:spcPct val="150000"/>
              </a:lnSpc>
              <a:spcBef>
                <a:spcPts val="600"/>
              </a:spcBef>
            </a:pPr>
            <a:r>
              <a:rPr lang="lv-LV" sz="2400" dirty="0">
                <a:latin typeface="Calibri Light" panose="020F0302020204030204" pitchFamily="34" charset="0"/>
                <a:cs typeface="Calibri Light" panose="020F0302020204030204" pitchFamily="34" charset="0"/>
              </a:rPr>
              <a:t>4. L</a:t>
            </a:r>
            <a:r>
              <a:rPr lang="en-US" sz="2400" dirty="0" err="1">
                <a:latin typeface="Calibri Light" panose="020F0302020204030204" pitchFamily="34" charset="0"/>
                <a:cs typeface="Calibri Light" panose="020F0302020204030204" pitchFamily="34" charset="0"/>
              </a:rPr>
              <a:t>auksaimniecība</a:t>
            </a:r>
            <a:r>
              <a:rPr lang="lv-LV" sz="2400" dirty="0">
                <a:latin typeface="Calibri Light" panose="020F0302020204030204" pitchFamily="34" charset="0"/>
                <a:cs typeface="Calibri Light" panose="020F0302020204030204" pitchFamily="34" charset="0"/>
              </a:rPr>
              <a:t> un NAP</a:t>
            </a:r>
          </a:p>
        </p:txBody>
      </p:sp>
    </p:spTree>
    <p:extLst>
      <p:ext uri="{BB962C8B-B14F-4D97-AF65-F5344CB8AC3E}">
        <p14:creationId xmlns:p14="http://schemas.microsoft.com/office/powerpoint/2010/main" val="6829480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Slide Number Placeholder 5"/>
          <p:cNvSpPr>
            <a:spLocks noGrp="1"/>
          </p:cNvSpPr>
          <p:nvPr>
            <p:ph type="sldNum" sz="quarter" idx="13"/>
          </p:nvPr>
        </p:nvSpPr>
        <p:spPr bwMode="auto">
          <a:xfrm>
            <a:off x="8509009" y="6371806"/>
            <a:ext cx="430552"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A5D1C11-8470-4591-9F26-7C3308B0856A}" type="slidenum">
              <a:rPr lang="en-US" altLang="en-US" smtClean="0"/>
              <a:pPr/>
              <a:t>11</a:t>
            </a:fld>
            <a:endParaRPr lang="en-US" altLang="en-US" smtClean="0"/>
          </a:p>
        </p:txBody>
      </p:sp>
      <p:pic>
        <p:nvPicPr>
          <p:cNvPr id="7" name="Attēls 6"/>
          <p:cNvPicPr>
            <a:picLocks noChangeAspect="1"/>
          </p:cNvPicPr>
          <p:nvPr/>
        </p:nvPicPr>
        <p:blipFill>
          <a:blip r:embed="rId3"/>
          <a:stretch>
            <a:fillRect/>
          </a:stretch>
        </p:blipFill>
        <p:spPr>
          <a:xfrm>
            <a:off x="4963472" y="6222386"/>
            <a:ext cx="1324001" cy="395370"/>
          </a:xfrm>
          <a:prstGeom prst="rect">
            <a:avLst/>
          </a:prstGeom>
        </p:spPr>
      </p:pic>
      <p:pic>
        <p:nvPicPr>
          <p:cNvPr id="9" name="Attēls 8"/>
          <p:cNvPicPr>
            <a:picLocks noChangeAspect="1"/>
          </p:cNvPicPr>
          <p:nvPr/>
        </p:nvPicPr>
        <p:blipFill>
          <a:blip r:embed="rId4"/>
          <a:stretch>
            <a:fillRect/>
          </a:stretch>
        </p:blipFill>
        <p:spPr>
          <a:xfrm>
            <a:off x="6007374" y="4498897"/>
            <a:ext cx="2848440" cy="450703"/>
          </a:xfrm>
          <a:prstGeom prst="rect">
            <a:avLst/>
          </a:prstGeom>
          <a:solidFill>
            <a:schemeClr val="bg1">
              <a:alpha val="29000"/>
            </a:schemeClr>
          </a:solidFill>
          <a:effectLst/>
        </p:spPr>
      </p:pic>
      <p:pic>
        <p:nvPicPr>
          <p:cNvPr id="10" name="Attēls 9"/>
          <p:cNvPicPr>
            <a:picLocks noChangeAspect="1"/>
          </p:cNvPicPr>
          <p:nvPr/>
        </p:nvPicPr>
        <p:blipFill>
          <a:blip r:embed="rId5"/>
          <a:stretch>
            <a:fillRect/>
          </a:stretch>
        </p:blipFill>
        <p:spPr>
          <a:xfrm rot="18612047">
            <a:off x="6413933" y="5286070"/>
            <a:ext cx="1428750" cy="600075"/>
          </a:xfrm>
          <a:prstGeom prst="rect">
            <a:avLst/>
          </a:prstGeom>
        </p:spPr>
      </p:pic>
      <p:sp>
        <p:nvSpPr>
          <p:cNvPr id="12" name="TextBox 11"/>
          <p:cNvSpPr txBox="1"/>
          <p:nvPr/>
        </p:nvSpPr>
        <p:spPr>
          <a:xfrm>
            <a:off x="7341483" y="5559627"/>
            <a:ext cx="1702156" cy="615553"/>
          </a:xfrm>
          <a:prstGeom prst="rect">
            <a:avLst/>
          </a:prstGeom>
          <a:noFill/>
          <a:effectLst/>
        </p:spPr>
        <p:txBody>
          <a:bodyPr wrap="square" rtlCol="0">
            <a:spAutoFit/>
          </a:bodyPr>
          <a:lstStyle/>
          <a:p>
            <a:r>
              <a:rPr lang="lv-LV" dirty="0" smtClean="0">
                <a:latin typeface="Calibri" panose="020F0502020204030204" pitchFamily="34" charset="0"/>
                <a:cs typeface="Calibri" panose="020F0502020204030204" pitchFamily="34" charset="0"/>
              </a:rPr>
              <a:t>Iedzīvotāju skaita izmaiņas pasaulē</a:t>
            </a:r>
            <a:endParaRPr lang="lv-LV" dirty="0">
              <a:latin typeface="Calibri" panose="020F0502020204030204" pitchFamily="34" charset="0"/>
              <a:cs typeface="Calibri" panose="020F0502020204030204" pitchFamily="34" charset="0"/>
            </a:endParaRPr>
          </a:p>
        </p:txBody>
      </p:sp>
      <p:pic>
        <p:nvPicPr>
          <p:cNvPr id="13" name="Attēls 12"/>
          <p:cNvPicPr>
            <a:picLocks noChangeAspect="1"/>
          </p:cNvPicPr>
          <p:nvPr/>
        </p:nvPicPr>
        <p:blipFill>
          <a:blip r:embed="rId6"/>
          <a:stretch>
            <a:fillRect/>
          </a:stretch>
        </p:blipFill>
        <p:spPr>
          <a:xfrm>
            <a:off x="8196147" y="3615483"/>
            <a:ext cx="625725" cy="842160"/>
          </a:xfrm>
          <a:prstGeom prst="rect">
            <a:avLst/>
          </a:prstGeom>
        </p:spPr>
      </p:pic>
      <p:sp>
        <p:nvSpPr>
          <p:cNvPr id="17" name="TextBox 16"/>
          <p:cNvSpPr txBox="1"/>
          <p:nvPr/>
        </p:nvSpPr>
        <p:spPr>
          <a:xfrm>
            <a:off x="4393580" y="5820610"/>
            <a:ext cx="2044456" cy="400110"/>
          </a:xfrm>
          <a:prstGeom prst="rect">
            <a:avLst/>
          </a:prstGeom>
          <a:noFill/>
          <a:effectLst/>
        </p:spPr>
        <p:txBody>
          <a:bodyPr wrap="square" rtlCol="0">
            <a:spAutoFit/>
          </a:bodyPr>
          <a:lstStyle/>
          <a:p>
            <a:r>
              <a:rPr lang="lv-LV" sz="2000" b="1" dirty="0" smtClean="0">
                <a:latin typeface="Calibri" panose="020F0502020204030204" pitchFamily="34" charset="0"/>
                <a:cs typeface="Calibri" panose="020F0502020204030204" pitchFamily="34" charset="0"/>
              </a:rPr>
              <a:t>2018:</a:t>
            </a:r>
            <a:r>
              <a:rPr lang="lv-LV" sz="2000" dirty="0" smtClean="0">
                <a:latin typeface="Calibri" panose="020F0502020204030204" pitchFamily="34" charset="0"/>
                <a:cs typeface="Calibri" panose="020F0502020204030204" pitchFamily="34" charset="0"/>
              </a:rPr>
              <a:t> 7,6 miljardi</a:t>
            </a:r>
            <a:endParaRPr lang="lv-LV" sz="2000" dirty="0">
              <a:latin typeface="Calibri" panose="020F0502020204030204" pitchFamily="34" charset="0"/>
              <a:cs typeface="Calibri" panose="020F0502020204030204" pitchFamily="34" charset="0"/>
            </a:endParaRPr>
          </a:p>
        </p:txBody>
      </p:sp>
      <p:sp>
        <p:nvSpPr>
          <p:cNvPr id="18" name="TextBox 17"/>
          <p:cNvSpPr txBox="1"/>
          <p:nvPr/>
        </p:nvSpPr>
        <p:spPr>
          <a:xfrm>
            <a:off x="6376191" y="3855101"/>
            <a:ext cx="2132818" cy="400110"/>
          </a:xfrm>
          <a:prstGeom prst="rect">
            <a:avLst/>
          </a:prstGeom>
          <a:noFill/>
          <a:effectLst/>
        </p:spPr>
        <p:txBody>
          <a:bodyPr wrap="square" rtlCol="0">
            <a:spAutoFit/>
          </a:bodyPr>
          <a:lstStyle/>
          <a:p>
            <a:r>
              <a:rPr lang="lv-LV" sz="2000" b="1" dirty="0" smtClean="0">
                <a:latin typeface="Calibri" panose="020F0502020204030204" pitchFamily="34" charset="0"/>
                <a:cs typeface="Calibri" panose="020F0502020204030204" pitchFamily="34" charset="0"/>
              </a:rPr>
              <a:t>2050:</a:t>
            </a:r>
            <a:r>
              <a:rPr lang="lv-LV" sz="2000" dirty="0" smtClean="0">
                <a:latin typeface="Calibri" panose="020F0502020204030204" pitchFamily="34" charset="0"/>
                <a:cs typeface="Calibri" panose="020F0502020204030204" pitchFamily="34" charset="0"/>
              </a:rPr>
              <a:t> 9,7 miljardi</a:t>
            </a:r>
            <a:endParaRPr lang="lv-LV" sz="2000" dirty="0">
              <a:latin typeface="Calibri" panose="020F0502020204030204" pitchFamily="34" charset="0"/>
              <a:cs typeface="Calibri" panose="020F0502020204030204" pitchFamily="34" charset="0"/>
            </a:endParaRPr>
          </a:p>
        </p:txBody>
      </p:sp>
      <p:pic>
        <p:nvPicPr>
          <p:cNvPr id="19" name="Attēls 18"/>
          <p:cNvPicPr>
            <a:picLocks noChangeAspect="1"/>
          </p:cNvPicPr>
          <p:nvPr/>
        </p:nvPicPr>
        <p:blipFill>
          <a:blip r:embed="rId7"/>
          <a:stretch>
            <a:fillRect/>
          </a:stretch>
        </p:blipFill>
        <p:spPr>
          <a:xfrm rot="3187906">
            <a:off x="4103994" y="580697"/>
            <a:ext cx="1347560" cy="2264470"/>
          </a:xfrm>
          <a:prstGeom prst="rect">
            <a:avLst/>
          </a:prstGeom>
        </p:spPr>
      </p:pic>
      <p:pic>
        <p:nvPicPr>
          <p:cNvPr id="15" name="Attēls 14"/>
          <p:cNvPicPr>
            <a:picLocks noChangeAspect="1"/>
          </p:cNvPicPr>
          <p:nvPr/>
        </p:nvPicPr>
        <p:blipFill>
          <a:blip r:embed="rId8"/>
          <a:stretch>
            <a:fillRect/>
          </a:stretch>
        </p:blipFill>
        <p:spPr>
          <a:xfrm>
            <a:off x="275183" y="1909381"/>
            <a:ext cx="5812650" cy="2543732"/>
          </a:xfrm>
          <a:prstGeom prst="rect">
            <a:avLst/>
          </a:prstGeom>
        </p:spPr>
      </p:pic>
      <p:sp>
        <p:nvSpPr>
          <p:cNvPr id="22" name="TextBox 21"/>
          <p:cNvSpPr txBox="1"/>
          <p:nvPr/>
        </p:nvSpPr>
        <p:spPr>
          <a:xfrm>
            <a:off x="6007373" y="1646362"/>
            <a:ext cx="2627387" cy="1138773"/>
          </a:xfrm>
          <a:prstGeom prst="rect">
            <a:avLst/>
          </a:prstGeom>
          <a:noFill/>
          <a:effectLst/>
        </p:spPr>
        <p:txBody>
          <a:bodyPr wrap="square" rtlCol="0">
            <a:spAutoFit/>
          </a:bodyPr>
          <a:lstStyle/>
          <a:p>
            <a:pPr algn="ctr"/>
            <a:r>
              <a:rPr lang="lv-LV" dirty="0" smtClean="0">
                <a:latin typeface="Calibri" panose="020F0502020204030204" pitchFamily="34" charset="0"/>
                <a:cs typeface="Calibri" panose="020F0502020204030204" pitchFamily="34" charset="0"/>
              </a:rPr>
              <a:t>Lauksaimnieciskai ražošanai piemērotas teritorijas</a:t>
            </a:r>
            <a:endParaRPr lang="lv-LV" dirty="0">
              <a:latin typeface="Calibri" panose="020F0502020204030204" pitchFamily="34" charset="0"/>
              <a:cs typeface="Calibri" panose="020F0502020204030204" pitchFamily="34" charset="0"/>
            </a:endParaRPr>
          </a:p>
          <a:p>
            <a:endParaRPr lang="lv-LV" dirty="0" smtClean="0">
              <a:latin typeface="Calibri" panose="020F0502020204030204" pitchFamily="34" charset="0"/>
              <a:cs typeface="Calibri" panose="020F0502020204030204" pitchFamily="34" charset="0"/>
            </a:endParaRPr>
          </a:p>
          <a:p>
            <a:endParaRPr lang="lv-LV" dirty="0">
              <a:latin typeface="Calibri" panose="020F0502020204030204" pitchFamily="34" charset="0"/>
              <a:cs typeface="Calibri" panose="020F0502020204030204" pitchFamily="34" charset="0"/>
            </a:endParaRPr>
          </a:p>
        </p:txBody>
      </p:sp>
      <p:pic>
        <p:nvPicPr>
          <p:cNvPr id="21" name="Attēls 20"/>
          <p:cNvPicPr>
            <a:picLocks noChangeAspect="1"/>
          </p:cNvPicPr>
          <p:nvPr/>
        </p:nvPicPr>
        <p:blipFill>
          <a:blip r:embed="rId9"/>
          <a:stretch>
            <a:fillRect/>
          </a:stretch>
        </p:blipFill>
        <p:spPr>
          <a:xfrm>
            <a:off x="6809885" y="6198419"/>
            <a:ext cx="481361" cy="503241"/>
          </a:xfrm>
          <a:prstGeom prst="rect">
            <a:avLst/>
          </a:prstGeom>
        </p:spPr>
      </p:pic>
      <p:sp>
        <p:nvSpPr>
          <p:cNvPr id="16" name="Title 1"/>
          <p:cNvSpPr txBox="1">
            <a:spLocks/>
          </p:cNvSpPr>
          <p:nvPr/>
        </p:nvSpPr>
        <p:spPr bwMode="auto">
          <a:xfrm>
            <a:off x="1742885" y="124532"/>
            <a:ext cx="4633306"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ctr"/>
            <a:r>
              <a:rPr lang="lv-LV" altLang="en-US" dirty="0" smtClean="0">
                <a:latin typeface="Calibri Light" panose="020F0302020204030204" pitchFamily="34" charset="0"/>
                <a:cs typeface="Calibri Light" panose="020F0302020204030204" pitchFamily="34" charset="0"/>
              </a:rPr>
              <a:t>2.1 Lauksaimniecības iespējas</a:t>
            </a:r>
            <a:endParaRPr lang="lv-LV" altLang="en-U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749272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2"/>
          <p:cNvGraphicFramePr>
            <a:graphicFrameLocks/>
          </p:cNvGraphicFramePr>
          <p:nvPr>
            <p:extLst>
              <p:ext uri="{D42A27DB-BD31-4B8C-83A1-F6EECF244321}">
                <p14:modId xmlns:p14="http://schemas.microsoft.com/office/powerpoint/2010/main" val="3922861771"/>
              </p:ext>
            </p:extLst>
          </p:nvPr>
        </p:nvGraphicFramePr>
        <p:xfrm>
          <a:off x="186679" y="992038"/>
          <a:ext cx="8779237" cy="5376220"/>
        </p:xfrm>
        <a:graphic>
          <a:graphicData uri="http://schemas.openxmlformats.org/drawingml/2006/chart">
            <c:chart xmlns:c="http://schemas.openxmlformats.org/drawingml/2006/chart" xmlns:r="http://schemas.openxmlformats.org/officeDocument/2006/relationships" r:id="rId3"/>
          </a:graphicData>
        </a:graphic>
      </p:graphicFrame>
      <p:sp>
        <p:nvSpPr>
          <p:cNvPr id="4" name="Slaida numura vietturis 3"/>
          <p:cNvSpPr>
            <a:spLocks noGrp="1"/>
          </p:cNvSpPr>
          <p:nvPr>
            <p:ph type="sldNum" sz="quarter" idx="13"/>
          </p:nvPr>
        </p:nvSpPr>
        <p:spPr>
          <a:xfrm>
            <a:off x="8460432" y="6324600"/>
            <a:ext cx="378768" cy="304800"/>
          </a:xfrm>
        </p:spPr>
        <p:txBody>
          <a:bodyPr/>
          <a:lstStyle/>
          <a:p>
            <a:pPr>
              <a:defRPr/>
            </a:pPr>
            <a:fld id="{9923B057-1E1C-469E-A41F-0BDAA622466D}" type="slidenum">
              <a:rPr lang="en-US" altLang="en-US" smtClean="0"/>
              <a:pPr>
                <a:defRPr/>
              </a:pPr>
              <a:t>12</a:t>
            </a:fld>
            <a:endParaRPr lang="en-US" altLang="en-US" dirty="0"/>
          </a:p>
        </p:txBody>
      </p:sp>
      <p:sp>
        <p:nvSpPr>
          <p:cNvPr id="10" name="Text Box 7"/>
          <p:cNvSpPr txBox="1">
            <a:spLocks noChangeArrowheads="1"/>
          </p:cNvSpPr>
          <p:nvPr/>
        </p:nvSpPr>
        <p:spPr bwMode="auto">
          <a:xfrm>
            <a:off x="179511" y="6453336"/>
            <a:ext cx="4928820" cy="261610"/>
          </a:xfrm>
          <a:prstGeom prst="rect">
            <a:avLst/>
          </a:prstGeom>
          <a:noFill/>
          <a:ln w="9525">
            <a:noFill/>
            <a:miter lim="800000"/>
            <a:headEnd/>
            <a:tailEnd/>
          </a:ln>
          <a:effectLst/>
        </p:spPr>
        <p:txBody>
          <a:bodyPr wrap="square">
            <a:spAutoFit/>
          </a:bodyPr>
          <a:lstStyle/>
          <a:p>
            <a:pPr>
              <a:spcBef>
                <a:spcPct val="50000"/>
              </a:spcBef>
            </a:pPr>
            <a:r>
              <a:rPr lang="lv-LV" sz="1100" dirty="0" smtClean="0">
                <a:solidFill>
                  <a:schemeClr val="bg1">
                    <a:lumMod val="50000"/>
                  </a:schemeClr>
                </a:solidFill>
                <a:latin typeface="Calibri" panose="020F0502020204030204" pitchFamily="34" charset="0"/>
                <a:cs typeface="Calibri" panose="020F0502020204030204" pitchFamily="34" charset="0"/>
              </a:rPr>
              <a:t>Avots</a:t>
            </a:r>
            <a:r>
              <a:rPr lang="en-US" sz="1100" dirty="0" smtClean="0">
                <a:solidFill>
                  <a:schemeClr val="bg1">
                    <a:lumMod val="50000"/>
                  </a:schemeClr>
                </a:solidFill>
                <a:latin typeface="Calibri" panose="020F0502020204030204" pitchFamily="34" charset="0"/>
                <a:cs typeface="Calibri" panose="020F0502020204030204" pitchFamily="34" charset="0"/>
              </a:rPr>
              <a:t>: </a:t>
            </a:r>
            <a:r>
              <a:rPr lang="lv-LV" sz="1100" noProof="1" smtClean="0">
                <a:solidFill>
                  <a:schemeClr val="bg1">
                    <a:lumMod val="50000"/>
                  </a:schemeClr>
                </a:solidFill>
                <a:latin typeface="Calibri" panose="020F0502020204030204" pitchFamily="34" charset="0"/>
                <a:cs typeface="Calibri" panose="020F0502020204030204" pitchFamily="34" charset="0"/>
              </a:rPr>
              <a:t>Agroresursu</a:t>
            </a:r>
            <a:r>
              <a:rPr lang="lv-LV" sz="1100" dirty="0" smtClean="0">
                <a:solidFill>
                  <a:schemeClr val="bg1">
                    <a:lumMod val="50000"/>
                  </a:schemeClr>
                </a:solidFill>
                <a:latin typeface="Calibri" panose="020F0502020204030204" pitchFamily="34" charset="0"/>
                <a:cs typeface="Calibri" panose="020F0502020204030204" pitchFamily="34" charset="0"/>
              </a:rPr>
              <a:t> </a:t>
            </a:r>
            <a:r>
              <a:rPr lang="lv-LV" sz="1100" dirty="0">
                <a:solidFill>
                  <a:schemeClr val="bg1">
                    <a:lumMod val="50000"/>
                  </a:schemeClr>
                </a:solidFill>
                <a:latin typeface="Calibri" panose="020F0502020204030204" pitchFamily="34" charset="0"/>
                <a:cs typeface="Calibri" panose="020F0502020204030204" pitchFamily="34" charset="0"/>
              </a:rPr>
              <a:t>un ekonomikas institūts</a:t>
            </a:r>
          </a:p>
        </p:txBody>
      </p:sp>
      <p:sp>
        <p:nvSpPr>
          <p:cNvPr id="7" name="Title 1"/>
          <p:cNvSpPr txBox="1">
            <a:spLocks/>
          </p:cNvSpPr>
          <p:nvPr/>
        </p:nvSpPr>
        <p:spPr bwMode="auto">
          <a:xfrm>
            <a:off x="1569968" y="123524"/>
            <a:ext cx="6638191"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ctr"/>
            <a:r>
              <a:rPr lang="lv-LV" altLang="en-US" dirty="0" smtClean="0">
                <a:latin typeface="Calibri Light" panose="020F0302020204030204" pitchFamily="34" charset="0"/>
                <a:cs typeface="Calibri Light" panose="020F0302020204030204" pitchFamily="34" charset="0"/>
              </a:rPr>
              <a:t>2.2 </a:t>
            </a:r>
            <a:r>
              <a:rPr lang="lv-LV" altLang="en-US" dirty="0">
                <a:latin typeface="Calibri Light" panose="020F0302020204030204" pitchFamily="34" charset="0"/>
                <a:cs typeface="Calibri Light" panose="020F0302020204030204" pitchFamily="34" charset="0"/>
              </a:rPr>
              <a:t>Augsts pašnodrošinājuma līmenis vairākām produktu grupām</a:t>
            </a:r>
          </a:p>
          <a:p>
            <a:pPr algn="ctr"/>
            <a:endParaRPr lang="lv-LV" altLang="en-US" dirty="0" smtClean="0">
              <a:latin typeface="Calibri Light" panose="020F0302020204030204" pitchFamily="34" charset="0"/>
              <a:cs typeface="Calibri Light" panose="020F0302020204030204" pitchFamily="34" charset="0"/>
            </a:endParaRPr>
          </a:p>
        </p:txBody>
      </p:sp>
      <p:pic>
        <p:nvPicPr>
          <p:cNvPr id="9" name="Attēls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8159" y="4426310"/>
            <a:ext cx="457228" cy="457228"/>
          </a:xfrm>
          <a:prstGeom prst="rect">
            <a:avLst/>
          </a:prstGeom>
        </p:spPr>
      </p:pic>
      <p:pic>
        <p:nvPicPr>
          <p:cNvPr id="11" name="Attēls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822618" y="3327761"/>
            <a:ext cx="417462" cy="381437"/>
          </a:xfrm>
          <a:prstGeom prst="rect">
            <a:avLst/>
          </a:prstGeom>
        </p:spPr>
      </p:pic>
      <p:pic>
        <p:nvPicPr>
          <p:cNvPr id="13" name="Attēls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09246" y="3899529"/>
            <a:ext cx="416036" cy="416036"/>
          </a:xfrm>
          <a:prstGeom prst="rect">
            <a:avLst/>
          </a:prstGeom>
        </p:spPr>
      </p:pic>
      <p:pic>
        <p:nvPicPr>
          <p:cNvPr id="14" name="Attēls 13"/>
          <p:cNvPicPr>
            <a:picLocks noChangeAspect="1"/>
          </p:cNvPicPr>
          <p:nvPr/>
        </p:nvPicPr>
        <p:blipFill>
          <a:blip r:embed="rId7"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flipH="1">
            <a:off x="4594226" y="3357310"/>
            <a:ext cx="449676" cy="449676"/>
          </a:xfrm>
          <a:prstGeom prst="rect">
            <a:avLst/>
          </a:prstGeom>
        </p:spPr>
      </p:pic>
      <p:sp>
        <p:nvSpPr>
          <p:cNvPr id="15" name="Plus 14"/>
          <p:cNvSpPr/>
          <p:nvPr/>
        </p:nvSpPr>
        <p:spPr>
          <a:xfrm>
            <a:off x="5877870" y="3734007"/>
            <a:ext cx="191348" cy="191348"/>
          </a:xfrm>
          <a:prstGeom prst="mathPlus">
            <a:avLst/>
          </a:prstGeom>
          <a:solidFill>
            <a:srgbClr val="FFD757"/>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16" name="Attēls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87426" y="4315565"/>
            <a:ext cx="348066" cy="412862"/>
          </a:xfrm>
          <a:prstGeom prst="rect">
            <a:avLst/>
          </a:prstGeom>
        </p:spPr>
      </p:pic>
      <p:pic>
        <p:nvPicPr>
          <p:cNvPr id="17" name="Attēls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33110" y="1379538"/>
            <a:ext cx="396327" cy="792653"/>
          </a:xfrm>
          <a:prstGeom prst="rect">
            <a:avLst/>
          </a:prstGeom>
        </p:spPr>
      </p:pic>
      <p:pic>
        <p:nvPicPr>
          <p:cNvPr id="18" name="Attēls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21810" y="3226897"/>
            <a:ext cx="393700" cy="260826"/>
          </a:xfrm>
          <a:prstGeom prst="rect">
            <a:avLst/>
          </a:prstGeom>
        </p:spPr>
      </p:pic>
      <p:pic>
        <p:nvPicPr>
          <p:cNvPr id="19" name="Attēls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2173783" y="2620419"/>
            <a:ext cx="454477" cy="474208"/>
          </a:xfrm>
          <a:prstGeom prst="rect">
            <a:avLst/>
          </a:prstGeom>
        </p:spPr>
      </p:pic>
    </p:spTree>
    <p:extLst>
      <p:ext uri="{BB962C8B-B14F-4D97-AF65-F5344CB8AC3E}">
        <p14:creationId xmlns:p14="http://schemas.microsoft.com/office/powerpoint/2010/main" val="31075207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Slide Number Placeholder 5"/>
          <p:cNvSpPr>
            <a:spLocks noGrp="1"/>
          </p:cNvSpPr>
          <p:nvPr>
            <p:ph type="sldNum" sz="quarter" idx="13"/>
          </p:nvPr>
        </p:nvSpPr>
        <p:spPr bwMode="auto">
          <a:xfrm>
            <a:off x="8531525" y="6371806"/>
            <a:ext cx="408036"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A5D1C11-8470-4591-9F26-7C3308B0856A}" type="slidenum">
              <a:rPr lang="en-US" altLang="en-US" smtClean="0"/>
              <a:pPr/>
              <a:t>13</a:t>
            </a:fld>
            <a:endParaRPr lang="en-US" altLang="en-US" smtClean="0"/>
          </a:p>
        </p:txBody>
      </p:sp>
      <p:pic>
        <p:nvPicPr>
          <p:cNvPr id="3" name="Attēls 2"/>
          <p:cNvPicPr>
            <a:picLocks noChangeAspect="1"/>
          </p:cNvPicPr>
          <p:nvPr/>
        </p:nvPicPr>
        <p:blipFill>
          <a:blip r:embed="rId3"/>
          <a:stretch>
            <a:fillRect/>
          </a:stretch>
        </p:blipFill>
        <p:spPr>
          <a:xfrm>
            <a:off x="2739251" y="1028281"/>
            <a:ext cx="5876925" cy="5648325"/>
          </a:xfrm>
          <a:prstGeom prst="rect">
            <a:avLst/>
          </a:prstGeom>
        </p:spPr>
      </p:pic>
      <p:sp>
        <p:nvSpPr>
          <p:cNvPr id="22" name="TextBox 21"/>
          <p:cNvSpPr txBox="1"/>
          <p:nvPr/>
        </p:nvSpPr>
        <p:spPr>
          <a:xfrm>
            <a:off x="732544" y="3467901"/>
            <a:ext cx="2230476" cy="1661993"/>
          </a:xfrm>
          <a:prstGeom prst="rect">
            <a:avLst/>
          </a:prstGeom>
          <a:noFill/>
          <a:effectLst/>
        </p:spPr>
        <p:txBody>
          <a:bodyPr wrap="square" rtlCol="0">
            <a:spAutoFit/>
          </a:bodyPr>
          <a:lstStyle/>
          <a:p>
            <a:pPr algn="ctr"/>
            <a:r>
              <a:rPr lang="lv-LV" dirty="0" smtClean="0">
                <a:latin typeface="Calibri Light" panose="020F0302020204030204" pitchFamily="34" charset="0"/>
                <a:cs typeface="Calibri Light" panose="020F0302020204030204" pitchFamily="34" charset="0"/>
              </a:rPr>
              <a:t>Standarta izlaide no lauksaimnieciskās ražošanas vidēji valstī EUR/ha</a:t>
            </a:r>
            <a:endParaRPr lang="lv-LV" dirty="0">
              <a:latin typeface="Calibri Light" panose="020F0302020204030204" pitchFamily="34" charset="0"/>
              <a:cs typeface="Calibri Light" panose="020F0302020204030204" pitchFamily="34" charset="0"/>
            </a:endParaRPr>
          </a:p>
          <a:p>
            <a:endParaRPr lang="lv-LV" dirty="0" smtClean="0">
              <a:latin typeface="Calibri Light" panose="020F0302020204030204" pitchFamily="34" charset="0"/>
              <a:cs typeface="Calibri Light" panose="020F0302020204030204" pitchFamily="34" charset="0"/>
            </a:endParaRPr>
          </a:p>
          <a:p>
            <a:endParaRPr lang="lv-LV" dirty="0">
              <a:latin typeface="Calibri Light" panose="020F0302020204030204" pitchFamily="34" charset="0"/>
              <a:cs typeface="Calibri Light" panose="020F0302020204030204" pitchFamily="34" charset="0"/>
            </a:endParaRPr>
          </a:p>
        </p:txBody>
      </p:sp>
      <p:pic>
        <p:nvPicPr>
          <p:cNvPr id="20" name="Attēls 19"/>
          <p:cNvPicPr>
            <a:picLocks noChangeAspect="1"/>
          </p:cNvPicPr>
          <p:nvPr/>
        </p:nvPicPr>
        <p:blipFill>
          <a:blip r:embed="rId4"/>
          <a:stretch>
            <a:fillRect/>
          </a:stretch>
        </p:blipFill>
        <p:spPr>
          <a:xfrm rot="20687845" flipV="1">
            <a:off x="1897652" y="2403305"/>
            <a:ext cx="2131089" cy="664752"/>
          </a:xfrm>
          <a:prstGeom prst="rect">
            <a:avLst/>
          </a:prstGeom>
        </p:spPr>
      </p:pic>
      <p:sp>
        <p:nvSpPr>
          <p:cNvPr id="7" name="Title 1"/>
          <p:cNvSpPr txBox="1">
            <a:spLocks/>
          </p:cNvSpPr>
          <p:nvPr/>
        </p:nvSpPr>
        <p:spPr bwMode="auto">
          <a:xfrm>
            <a:off x="1701056" y="177647"/>
            <a:ext cx="6638191"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ctr"/>
            <a:r>
              <a:rPr lang="lv-LV" altLang="en-US" dirty="0">
                <a:latin typeface="Calibri Light" panose="020F0302020204030204" pitchFamily="34" charset="0"/>
                <a:cs typeface="Calibri Light" panose="020F0302020204030204" pitchFamily="34" charset="0"/>
              </a:rPr>
              <a:t>2.3 Lauksaimniecības attīstības potenciāls Latvijā</a:t>
            </a:r>
            <a:endParaRPr lang="lv-LV" altLang="en-US" dirty="0" smtClean="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909683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Slide Number Placeholder 5"/>
          <p:cNvSpPr>
            <a:spLocks noGrp="1"/>
          </p:cNvSpPr>
          <p:nvPr>
            <p:ph type="sldNum" sz="quarter" idx="13"/>
          </p:nvPr>
        </p:nvSpPr>
        <p:spPr bwMode="auto">
          <a:xfrm>
            <a:off x="8453887" y="6324600"/>
            <a:ext cx="385313"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A5D1C11-8470-4591-9F26-7C3308B0856A}" type="slidenum">
              <a:rPr lang="en-US" altLang="en-US" smtClean="0"/>
              <a:pPr/>
              <a:t>14</a:t>
            </a:fld>
            <a:endParaRPr lang="en-US" altLang="en-US" smtClean="0"/>
          </a:p>
        </p:txBody>
      </p:sp>
      <p:sp>
        <p:nvSpPr>
          <p:cNvPr id="8" name="Title 1"/>
          <p:cNvSpPr>
            <a:spLocks noGrp="1"/>
          </p:cNvSpPr>
          <p:nvPr>
            <p:ph type="title"/>
          </p:nvPr>
        </p:nvSpPr>
        <p:spPr>
          <a:xfrm>
            <a:off x="2590800" y="381000"/>
            <a:ext cx="6096000" cy="1036638"/>
          </a:xfrm>
        </p:spPr>
        <p:txBody>
          <a:bodyPr>
            <a:normAutofit/>
          </a:bodyPr>
          <a:lstStyle/>
          <a:p>
            <a:r>
              <a:rPr lang="lv-LV" altLang="en-US" sz="3200" dirty="0" smtClean="0">
                <a:latin typeface="Calibri" panose="020F0502020204030204" pitchFamily="34" charset="0"/>
                <a:cs typeface="Calibri" panose="020F0502020204030204" pitchFamily="34" charset="0"/>
              </a:rPr>
              <a:t>Saturs</a:t>
            </a:r>
          </a:p>
        </p:txBody>
      </p:sp>
      <p:sp>
        <p:nvSpPr>
          <p:cNvPr id="2" name="TextBox 1"/>
          <p:cNvSpPr txBox="1"/>
          <p:nvPr/>
        </p:nvSpPr>
        <p:spPr>
          <a:xfrm>
            <a:off x="561278" y="1672682"/>
            <a:ext cx="7973122" cy="2631490"/>
          </a:xfrm>
          <a:prstGeom prst="rect">
            <a:avLst/>
          </a:prstGeom>
          <a:noFill/>
        </p:spPr>
        <p:txBody>
          <a:bodyPr wrap="square" rtlCol="0">
            <a:spAutoFit/>
          </a:bodyPr>
          <a:lstStyle/>
          <a:p>
            <a:pPr lvl="1" indent="0">
              <a:lnSpc>
                <a:spcPct val="150000"/>
              </a:lnSpc>
              <a:spcBef>
                <a:spcPts val="600"/>
              </a:spcBef>
            </a:pPr>
            <a:r>
              <a:rPr lang="lv-LV" sz="2400" dirty="0" smtClean="0">
                <a:latin typeface="Calibri Light" panose="020F0302020204030204" pitchFamily="34" charset="0"/>
                <a:cs typeface="Calibri Light" panose="020F0302020204030204" pitchFamily="34" charset="0"/>
              </a:rPr>
              <a:t>1. Lauksaimniecības nozare Latvijā</a:t>
            </a:r>
          </a:p>
          <a:p>
            <a:pPr lvl="1" indent="0">
              <a:lnSpc>
                <a:spcPct val="150000"/>
              </a:lnSpc>
              <a:spcBef>
                <a:spcPts val="600"/>
              </a:spcBef>
            </a:pPr>
            <a:r>
              <a:rPr lang="lv-LV" sz="2400" dirty="0" smtClean="0">
                <a:latin typeface="Calibri Light" panose="020F0302020204030204" pitchFamily="34" charset="0"/>
                <a:cs typeface="Calibri Light" panose="020F0302020204030204" pitchFamily="34" charset="0"/>
              </a:rPr>
              <a:t>2. Lauksaimniecības ražošanas iespējas un potenciāls</a:t>
            </a:r>
          </a:p>
          <a:p>
            <a:pPr lvl="1" indent="0">
              <a:lnSpc>
                <a:spcPct val="150000"/>
              </a:lnSpc>
              <a:spcBef>
                <a:spcPts val="600"/>
              </a:spcBef>
            </a:pPr>
            <a:r>
              <a:rPr lang="lv-LV" sz="2800" b="1" dirty="0">
                <a:latin typeface="Calibri Light" panose="020F0302020204030204" pitchFamily="34" charset="0"/>
                <a:cs typeface="Calibri Light" panose="020F0302020204030204" pitchFamily="34" charset="0"/>
              </a:rPr>
              <a:t>3. </a:t>
            </a:r>
            <a:r>
              <a:rPr lang="en-US" sz="2800" b="1" dirty="0" err="1">
                <a:latin typeface="Calibri Light" panose="020F0302020204030204" pitchFamily="34" charset="0"/>
                <a:cs typeface="Calibri Light" panose="020F0302020204030204" pitchFamily="34" charset="0"/>
              </a:rPr>
              <a:t>Lauksaimniecības</a:t>
            </a:r>
            <a:r>
              <a:rPr lang="en-US" sz="2800" b="1" dirty="0">
                <a:latin typeface="Calibri Light" panose="020F0302020204030204" pitchFamily="34" charset="0"/>
                <a:cs typeface="Calibri Light" panose="020F0302020204030204" pitchFamily="34" charset="0"/>
              </a:rPr>
              <a:t> </a:t>
            </a:r>
            <a:r>
              <a:rPr lang="en-US" sz="2800" b="1" dirty="0" err="1">
                <a:latin typeface="Calibri Light" panose="020F0302020204030204" pitchFamily="34" charset="0"/>
                <a:cs typeface="Calibri Light" panose="020F0302020204030204" pitchFamily="34" charset="0"/>
              </a:rPr>
              <a:t>nozares</a:t>
            </a:r>
            <a:r>
              <a:rPr lang="en-US" sz="2800" b="1" dirty="0">
                <a:latin typeface="Calibri Light" panose="020F0302020204030204" pitchFamily="34" charset="0"/>
                <a:cs typeface="Calibri Light" panose="020F0302020204030204" pitchFamily="34" charset="0"/>
              </a:rPr>
              <a:t> </a:t>
            </a:r>
            <a:r>
              <a:rPr lang="en-US" sz="2800" b="1" dirty="0" err="1">
                <a:latin typeface="Calibri Light" panose="020F0302020204030204" pitchFamily="34" charset="0"/>
                <a:cs typeface="Calibri Light" panose="020F0302020204030204" pitchFamily="34" charset="0"/>
              </a:rPr>
              <a:t>i</a:t>
            </a:r>
            <a:r>
              <a:rPr lang="lv-LV" sz="2800" b="1" dirty="0" err="1">
                <a:latin typeface="Calibri Light" panose="020F0302020204030204" pitchFamily="34" charset="0"/>
                <a:cs typeface="Calibri Light" panose="020F0302020204030204" pitchFamily="34" charset="0"/>
              </a:rPr>
              <a:t>zaicinājumi</a:t>
            </a:r>
            <a:endParaRPr lang="lv-LV" sz="2800" b="1" dirty="0">
              <a:latin typeface="Calibri Light" panose="020F0302020204030204" pitchFamily="34" charset="0"/>
              <a:cs typeface="Calibri Light" panose="020F0302020204030204" pitchFamily="34" charset="0"/>
            </a:endParaRPr>
          </a:p>
          <a:p>
            <a:pPr lvl="1" indent="0">
              <a:lnSpc>
                <a:spcPct val="150000"/>
              </a:lnSpc>
              <a:spcBef>
                <a:spcPts val="600"/>
              </a:spcBef>
            </a:pPr>
            <a:r>
              <a:rPr lang="lv-LV" sz="2400" dirty="0">
                <a:latin typeface="Calibri Light" panose="020F0302020204030204" pitchFamily="34" charset="0"/>
                <a:cs typeface="Calibri Light" panose="020F0302020204030204" pitchFamily="34" charset="0"/>
              </a:rPr>
              <a:t>4. L</a:t>
            </a:r>
            <a:r>
              <a:rPr lang="en-US" sz="2400" dirty="0" err="1">
                <a:latin typeface="Calibri Light" panose="020F0302020204030204" pitchFamily="34" charset="0"/>
                <a:cs typeface="Calibri Light" panose="020F0302020204030204" pitchFamily="34" charset="0"/>
              </a:rPr>
              <a:t>auksaimniecība</a:t>
            </a:r>
            <a:r>
              <a:rPr lang="lv-LV" sz="2400" dirty="0">
                <a:latin typeface="Calibri Light" panose="020F0302020204030204" pitchFamily="34" charset="0"/>
                <a:cs typeface="Calibri Light" panose="020F0302020204030204" pitchFamily="34" charset="0"/>
              </a:rPr>
              <a:t> un NAP</a:t>
            </a:r>
          </a:p>
        </p:txBody>
      </p:sp>
    </p:spTree>
    <p:extLst>
      <p:ext uri="{BB962C8B-B14F-4D97-AF65-F5344CB8AC3E}">
        <p14:creationId xmlns:p14="http://schemas.microsoft.com/office/powerpoint/2010/main" val="36155010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1451215" y="193611"/>
            <a:ext cx="7277819"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ctr"/>
            <a:r>
              <a:rPr lang="lv-LV" altLang="en-US" b="0" dirty="0" smtClean="0">
                <a:latin typeface="Calibri Light" panose="020F0302020204030204" pitchFamily="34" charset="0"/>
                <a:cs typeface="Calibri Light" panose="020F0302020204030204" pitchFamily="34" charset="0"/>
              </a:rPr>
              <a:t>3.1 </a:t>
            </a:r>
            <a:r>
              <a:rPr lang="en-US" dirty="0">
                <a:latin typeface="Calibri Light" panose="020F0302020204030204" pitchFamily="34" charset="0"/>
                <a:cs typeface="Calibri Light" panose="020F0302020204030204" pitchFamily="34" charset="0"/>
              </a:rPr>
              <a:t>KLP </a:t>
            </a:r>
            <a:r>
              <a:rPr lang="en-US" noProof="1">
                <a:latin typeface="Calibri Light" panose="020F0302020204030204" pitchFamily="34" charset="0"/>
                <a:cs typeface="Calibri Light" panose="020F0302020204030204" pitchFamily="34" charset="0"/>
              </a:rPr>
              <a:t>finansējuma</a:t>
            </a:r>
            <a:r>
              <a:rPr lang="lv-LV" dirty="0">
                <a:latin typeface="Calibri Light" panose="020F0302020204030204" pitchFamily="34" charset="0"/>
                <a:cs typeface="Calibri Light" panose="020F0302020204030204" pitchFamily="34" charset="0"/>
              </a:rPr>
              <a:t> tuvināšana ES vidējam līmenim</a:t>
            </a:r>
            <a:endParaRPr lang="en-US" dirty="0" smtClean="0">
              <a:latin typeface="Calibri Light" panose="020F0302020204030204" pitchFamily="34" charset="0"/>
              <a:cs typeface="Calibri Light" panose="020F0302020204030204" pitchFamily="34" charset="0"/>
            </a:endParaRPr>
          </a:p>
        </p:txBody>
      </p:sp>
      <p:sp>
        <p:nvSpPr>
          <p:cNvPr id="6" name="Slaida numura vietturis 5"/>
          <p:cNvSpPr>
            <a:spLocks noGrp="1"/>
          </p:cNvSpPr>
          <p:nvPr>
            <p:ph type="sldNum" sz="quarter" idx="13"/>
          </p:nvPr>
        </p:nvSpPr>
        <p:spPr>
          <a:xfrm>
            <a:off x="8534399" y="6324600"/>
            <a:ext cx="389271" cy="304800"/>
          </a:xfrm>
        </p:spPr>
        <p:txBody>
          <a:bodyPr/>
          <a:lstStyle/>
          <a:p>
            <a:pPr>
              <a:defRPr/>
            </a:pPr>
            <a:fld id="{3F145C17-0790-4DE9-9FFF-FF94760C83AB}" type="slidenum">
              <a:rPr lang="en-US" altLang="en-US" smtClean="0"/>
              <a:pPr>
                <a:defRPr/>
              </a:pPr>
              <a:t>15</a:t>
            </a:fld>
            <a:endParaRPr lang="en-US" altLang="en-US" dirty="0"/>
          </a:p>
        </p:txBody>
      </p:sp>
      <p:graphicFrame>
        <p:nvGraphicFramePr>
          <p:cNvPr id="12" name="Chart 3"/>
          <p:cNvGraphicFramePr>
            <a:graphicFrameLocks/>
          </p:cNvGraphicFramePr>
          <p:nvPr>
            <p:extLst>
              <p:ext uri="{D42A27DB-BD31-4B8C-83A1-F6EECF244321}">
                <p14:modId xmlns:p14="http://schemas.microsoft.com/office/powerpoint/2010/main" val="1222765347"/>
              </p:ext>
            </p:extLst>
          </p:nvPr>
        </p:nvGraphicFramePr>
        <p:xfrm>
          <a:off x="399487" y="1360140"/>
          <a:ext cx="8134911" cy="5382183"/>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Taisns savienotājs 3"/>
          <p:cNvCxnSpPr/>
          <p:nvPr/>
        </p:nvCxnSpPr>
        <p:spPr>
          <a:xfrm>
            <a:off x="892367" y="4693186"/>
            <a:ext cx="7642032"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847685" y="4353390"/>
            <a:ext cx="881349" cy="307777"/>
          </a:xfrm>
          <a:prstGeom prst="rect">
            <a:avLst/>
          </a:prstGeom>
          <a:noFill/>
        </p:spPr>
        <p:txBody>
          <a:bodyPr wrap="square" rtlCol="0">
            <a:spAutoFit/>
          </a:bodyPr>
          <a:lstStyle/>
          <a:p>
            <a:r>
              <a:rPr lang="lv-LV" sz="1400" dirty="0" smtClean="0">
                <a:solidFill>
                  <a:srgbClr val="FF0000"/>
                </a:solidFill>
                <a:latin typeface="Calibri Light" panose="020F0302020204030204" pitchFamily="34" charset="0"/>
                <a:cs typeface="Calibri Light" panose="020F0302020204030204" pitchFamily="34" charset="0"/>
              </a:rPr>
              <a:t>100%</a:t>
            </a:r>
            <a:endParaRPr lang="lv-LV" sz="1400" dirty="0">
              <a:solidFill>
                <a:srgbClr val="FF0000"/>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042001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Slide Number Placeholder 5"/>
          <p:cNvSpPr>
            <a:spLocks noGrp="1"/>
          </p:cNvSpPr>
          <p:nvPr>
            <p:ph type="sldNum" sz="quarter" idx="13"/>
          </p:nvPr>
        </p:nvSpPr>
        <p:spPr bwMode="auto">
          <a:xfrm>
            <a:off x="8460432" y="6324600"/>
            <a:ext cx="378768"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A5D1C11-8470-4591-9F26-7C3308B0856A}" type="slidenum">
              <a:rPr lang="en-US" altLang="en-US" smtClean="0"/>
              <a:pPr/>
              <a:t>16</a:t>
            </a:fld>
            <a:endParaRPr lang="en-US" altLang="en-US" smtClean="0"/>
          </a:p>
        </p:txBody>
      </p:sp>
      <p:sp>
        <p:nvSpPr>
          <p:cNvPr id="6" name="Text Box 7"/>
          <p:cNvSpPr txBox="1">
            <a:spLocks noChangeArrowheads="1"/>
          </p:cNvSpPr>
          <p:nvPr/>
        </p:nvSpPr>
        <p:spPr bwMode="auto">
          <a:xfrm>
            <a:off x="4542191" y="6477000"/>
            <a:ext cx="4928820" cy="261610"/>
          </a:xfrm>
          <a:prstGeom prst="rect">
            <a:avLst/>
          </a:prstGeom>
          <a:noFill/>
          <a:ln w="9525">
            <a:noFill/>
            <a:miter lim="800000"/>
            <a:headEnd/>
            <a:tailEnd/>
          </a:ln>
          <a:effectLst/>
        </p:spPr>
        <p:txBody>
          <a:bodyPr wrap="square">
            <a:spAutoFit/>
          </a:bodyPr>
          <a:lstStyle/>
          <a:p>
            <a:pPr>
              <a:spcBef>
                <a:spcPct val="50000"/>
              </a:spcBef>
            </a:pPr>
            <a:r>
              <a:rPr lang="lv-LV" sz="1100" dirty="0" smtClean="0">
                <a:solidFill>
                  <a:schemeClr val="bg1">
                    <a:lumMod val="50000"/>
                  </a:schemeClr>
                </a:solidFill>
                <a:latin typeface="Calibri" panose="020F0502020204030204" pitchFamily="34" charset="0"/>
                <a:cs typeface="Calibri" panose="020F0502020204030204" pitchFamily="34" charset="0"/>
              </a:rPr>
              <a:t>Avots</a:t>
            </a:r>
            <a:r>
              <a:rPr lang="en-US" sz="1100" dirty="0" smtClean="0">
                <a:solidFill>
                  <a:schemeClr val="bg1">
                    <a:lumMod val="50000"/>
                  </a:schemeClr>
                </a:solidFill>
                <a:latin typeface="Calibri" panose="020F0502020204030204" pitchFamily="34" charset="0"/>
                <a:cs typeface="Calibri" panose="020F0502020204030204" pitchFamily="34" charset="0"/>
              </a:rPr>
              <a:t>: </a:t>
            </a:r>
            <a:r>
              <a:rPr lang="lv-LV" sz="1100" noProof="1" smtClean="0">
                <a:solidFill>
                  <a:schemeClr val="bg1">
                    <a:lumMod val="50000"/>
                  </a:schemeClr>
                </a:solidFill>
                <a:latin typeface="Calibri" panose="020F0502020204030204" pitchFamily="34" charset="0"/>
                <a:cs typeface="Calibri" panose="020F0502020204030204" pitchFamily="34" charset="0"/>
              </a:rPr>
              <a:t>Zemkopības ministrija, </a:t>
            </a:r>
            <a:r>
              <a:rPr lang="lv-LV" sz="1100" noProof="1">
                <a:solidFill>
                  <a:schemeClr val="bg1">
                    <a:lumMod val="50000"/>
                  </a:schemeClr>
                </a:solidFill>
                <a:latin typeface="Calibri" panose="020F0502020204030204" pitchFamily="34" charset="0"/>
                <a:cs typeface="Calibri" panose="020F0502020204030204" pitchFamily="34" charset="0"/>
              </a:rPr>
              <a:t>Centrālā statistikas </a:t>
            </a:r>
            <a:r>
              <a:rPr lang="lv-LV" sz="1100" noProof="1" smtClean="0">
                <a:solidFill>
                  <a:schemeClr val="bg1">
                    <a:lumMod val="50000"/>
                  </a:schemeClr>
                </a:solidFill>
                <a:latin typeface="Calibri" panose="020F0502020204030204" pitchFamily="34" charset="0"/>
                <a:cs typeface="Calibri" panose="020F0502020204030204" pitchFamily="34" charset="0"/>
              </a:rPr>
              <a:t>pārvalde, SUDAT</a:t>
            </a:r>
            <a:endParaRPr lang="lv-LV" sz="1100" dirty="0">
              <a:solidFill>
                <a:schemeClr val="bg1">
                  <a:lumMod val="50000"/>
                </a:schemeClr>
              </a:solidFill>
              <a:latin typeface="Calibri" panose="020F0502020204030204" pitchFamily="34" charset="0"/>
              <a:cs typeface="Calibri" panose="020F0502020204030204" pitchFamily="34" charset="0"/>
            </a:endParaRPr>
          </a:p>
        </p:txBody>
      </p:sp>
      <p:sp>
        <p:nvSpPr>
          <p:cNvPr id="9" name="Title 1"/>
          <p:cNvSpPr txBox="1">
            <a:spLocks/>
          </p:cNvSpPr>
          <p:nvPr/>
        </p:nvSpPr>
        <p:spPr bwMode="auto">
          <a:xfrm>
            <a:off x="1916935" y="153034"/>
            <a:ext cx="4768502"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ctr"/>
            <a:r>
              <a:rPr lang="lv-LV" altLang="en-US" dirty="0" smtClean="0">
                <a:latin typeface="Calibri Light" panose="020F0302020204030204" pitchFamily="34" charset="0"/>
                <a:cs typeface="Calibri Light" panose="020F0302020204030204" pitchFamily="34" charset="0"/>
              </a:rPr>
              <a:t>3.2 Ienākumu svārstības graudkopībā</a:t>
            </a:r>
          </a:p>
        </p:txBody>
      </p:sp>
      <p:sp>
        <p:nvSpPr>
          <p:cNvPr id="11" name="Taisnstūris 10"/>
          <p:cNvSpPr/>
          <p:nvPr/>
        </p:nvSpPr>
        <p:spPr>
          <a:xfrm>
            <a:off x="5382744" y="1633894"/>
            <a:ext cx="3516702" cy="135043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sz="1400" b="0" i="0" u="none" strike="noStrike" kern="1200" spc="0" baseline="0">
                <a:solidFill>
                  <a:prstClr val="black">
                    <a:lumMod val="65000"/>
                    <a:lumOff val="35000"/>
                  </a:prstClr>
                </a:solidFill>
                <a:latin typeface="+mn-lt"/>
                <a:ea typeface="+mn-ea"/>
                <a:cs typeface="+mn-cs"/>
              </a:defRPr>
            </a:pPr>
            <a:r>
              <a:rPr lang="lv-LV" sz="1400" b="1" dirty="0" smtClean="0">
                <a:latin typeface="Calibri Light" panose="020F0302020204030204" pitchFamily="34" charset="0"/>
                <a:cs typeface="Calibri Light" panose="020F0302020204030204" pitchFamily="34" charset="0"/>
              </a:rPr>
              <a:t>Graudaugu, </a:t>
            </a:r>
            <a:r>
              <a:rPr lang="lv-LV" sz="1400" b="1" dirty="0">
                <a:latin typeface="Calibri Light" panose="020F0302020204030204" pitchFamily="34" charset="0"/>
                <a:cs typeface="Calibri Light" panose="020F0302020204030204" pitchFamily="34" charset="0"/>
              </a:rPr>
              <a:t>eļļas </a:t>
            </a:r>
            <a:r>
              <a:rPr lang="lv-LV" sz="1400" b="1" dirty="0" smtClean="0">
                <a:latin typeface="Calibri Light" panose="020F0302020204030204" pitchFamily="34" charset="0"/>
                <a:cs typeface="Calibri Light" panose="020F0302020204030204" pitchFamily="34" charset="0"/>
              </a:rPr>
              <a:t>augu un proteīnaugu saimniecības: </a:t>
            </a:r>
            <a:endParaRPr lang="lv-LV" sz="1400" b="1" dirty="0">
              <a:latin typeface="Calibri Light" panose="020F0302020204030204" pitchFamily="34" charset="0"/>
              <a:cs typeface="Calibri Light" panose="020F0302020204030204" pitchFamily="34" charset="0"/>
            </a:endParaRPr>
          </a:p>
          <a:p>
            <a:pPr algn="ctr">
              <a:defRPr sz="1400" b="0" i="0" u="none" strike="noStrike" kern="1200" spc="0" baseline="0">
                <a:solidFill>
                  <a:prstClr val="black">
                    <a:lumMod val="65000"/>
                    <a:lumOff val="35000"/>
                  </a:prstClr>
                </a:solidFill>
                <a:latin typeface="+mn-lt"/>
                <a:ea typeface="+mn-ea"/>
                <a:cs typeface="+mn-cs"/>
              </a:defRPr>
            </a:pPr>
            <a:r>
              <a:rPr lang="lv-LV" sz="1400" dirty="0">
                <a:latin typeface="Calibri Light" panose="020F0302020204030204" pitchFamily="34" charset="0"/>
                <a:cs typeface="Calibri Light" panose="020F0302020204030204" pitchFamily="34" charset="0"/>
              </a:rPr>
              <a:t>Bruto ienākumu EUR/GDV izmaiņas</a:t>
            </a:r>
          </a:p>
          <a:p>
            <a:pPr algn="ctr">
              <a:defRPr sz="1400" b="0" i="0" u="none" strike="noStrike" kern="1200" spc="0" baseline="0">
                <a:solidFill>
                  <a:prstClr val="black">
                    <a:lumMod val="65000"/>
                    <a:lumOff val="35000"/>
                  </a:prstClr>
                </a:solidFill>
                <a:latin typeface="+mn-lt"/>
                <a:ea typeface="+mn-ea"/>
                <a:cs typeface="+mn-cs"/>
              </a:defRPr>
            </a:pPr>
            <a:r>
              <a:rPr lang="lv-LV" sz="1400" dirty="0">
                <a:latin typeface="Calibri Light" panose="020F0302020204030204" pitchFamily="34" charset="0"/>
                <a:cs typeface="Calibri Light" panose="020F0302020204030204" pitchFamily="34" charset="0"/>
              </a:rPr>
              <a:t>salīdzinājumā ar iepriekšējo 3 gadu vidējo</a:t>
            </a:r>
          </a:p>
        </p:txBody>
      </p:sp>
      <p:graphicFrame>
        <p:nvGraphicFramePr>
          <p:cNvPr id="10" name="Diagramma 9"/>
          <p:cNvGraphicFramePr>
            <a:graphicFrameLocks/>
          </p:cNvGraphicFramePr>
          <p:nvPr>
            <p:extLst>
              <p:ext uri="{D42A27DB-BD31-4B8C-83A1-F6EECF244321}">
                <p14:modId xmlns:p14="http://schemas.microsoft.com/office/powerpoint/2010/main" val="2971205211"/>
              </p:ext>
            </p:extLst>
          </p:nvPr>
        </p:nvGraphicFramePr>
        <p:xfrm>
          <a:off x="582559" y="3144708"/>
          <a:ext cx="4722687" cy="175116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Diagramma 11"/>
          <p:cNvGraphicFramePr>
            <a:graphicFrameLocks/>
          </p:cNvGraphicFramePr>
          <p:nvPr>
            <p:extLst>
              <p:ext uri="{D42A27DB-BD31-4B8C-83A1-F6EECF244321}">
                <p14:modId xmlns:p14="http://schemas.microsoft.com/office/powerpoint/2010/main" val="3726631138"/>
              </p:ext>
            </p:extLst>
          </p:nvPr>
        </p:nvGraphicFramePr>
        <p:xfrm>
          <a:off x="582560" y="4896518"/>
          <a:ext cx="4722686" cy="15568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Diagramma 16"/>
          <p:cNvGraphicFramePr>
            <a:graphicFrameLocks/>
          </p:cNvGraphicFramePr>
          <p:nvPr>
            <p:extLst>
              <p:ext uri="{D42A27DB-BD31-4B8C-83A1-F6EECF244321}">
                <p14:modId xmlns:p14="http://schemas.microsoft.com/office/powerpoint/2010/main" val="1469241436"/>
              </p:ext>
            </p:extLst>
          </p:nvPr>
        </p:nvGraphicFramePr>
        <p:xfrm>
          <a:off x="582560" y="1350172"/>
          <a:ext cx="4722686" cy="1804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997733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Slide Number Placeholder 5"/>
          <p:cNvSpPr>
            <a:spLocks noGrp="1"/>
          </p:cNvSpPr>
          <p:nvPr>
            <p:ph type="sldNum" sz="quarter" idx="13"/>
          </p:nvPr>
        </p:nvSpPr>
        <p:spPr bwMode="auto">
          <a:xfrm>
            <a:off x="8460432" y="6324600"/>
            <a:ext cx="378768"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A5D1C11-8470-4591-9F26-7C3308B0856A}" type="slidenum">
              <a:rPr lang="en-US" altLang="en-US" smtClean="0"/>
              <a:pPr/>
              <a:t>17</a:t>
            </a:fld>
            <a:endParaRPr lang="en-US" altLang="en-US" smtClean="0"/>
          </a:p>
        </p:txBody>
      </p:sp>
      <p:sp>
        <p:nvSpPr>
          <p:cNvPr id="6" name="Text Box 7"/>
          <p:cNvSpPr txBox="1">
            <a:spLocks noChangeArrowheads="1"/>
          </p:cNvSpPr>
          <p:nvPr/>
        </p:nvSpPr>
        <p:spPr bwMode="auto">
          <a:xfrm>
            <a:off x="179511" y="6453336"/>
            <a:ext cx="4928820" cy="261610"/>
          </a:xfrm>
          <a:prstGeom prst="rect">
            <a:avLst/>
          </a:prstGeom>
          <a:noFill/>
          <a:ln w="9525">
            <a:noFill/>
            <a:miter lim="800000"/>
            <a:headEnd/>
            <a:tailEnd/>
          </a:ln>
          <a:effectLst/>
        </p:spPr>
        <p:txBody>
          <a:bodyPr wrap="square">
            <a:spAutoFit/>
          </a:bodyPr>
          <a:lstStyle/>
          <a:p>
            <a:pPr>
              <a:spcBef>
                <a:spcPct val="50000"/>
              </a:spcBef>
            </a:pPr>
            <a:r>
              <a:rPr lang="lv-LV" sz="1100" dirty="0" smtClean="0">
                <a:solidFill>
                  <a:schemeClr val="bg1">
                    <a:lumMod val="50000"/>
                  </a:schemeClr>
                </a:solidFill>
                <a:latin typeface="Calibri" panose="020F0502020204030204" pitchFamily="34" charset="0"/>
                <a:cs typeface="Calibri" panose="020F0502020204030204" pitchFamily="34" charset="0"/>
              </a:rPr>
              <a:t>Avots</a:t>
            </a:r>
            <a:r>
              <a:rPr lang="en-US" sz="1100" dirty="0" smtClean="0">
                <a:solidFill>
                  <a:schemeClr val="bg1">
                    <a:lumMod val="50000"/>
                  </a:schemeClr>
                </a:solidFill>
                <a:latin typeface="Calibri" panose="020F0502020204030204" pitchFamily="34" charset="0"/>
                <a:cs typeface="Calibri" panose="020F0502020204030204" pitchFamily="34" charset="0"/>
              </a:rPr>
              <a:t>: </a:t>
            </a:r>
            <a:r>
              <a:rPr lang="lv-LV" sz="1100" noProof="1" smtClean="0">
                <a:solidFill>
                  <a:schemeClr val="bg1">
                    <a:lumMod val="50000"/>
                  </a:schemeClr>
                </a:solidFill>
                <a:latin typeface="Calibri" panose="020F0502020204030204" pitchFamily="34" charset="0"/>
                <a:cs typeface="Calibri" panose="020F0502020204030204" pitchFamily="34" charset="0"/>
              </a:rPr>
              <a:t>Zemkopības ministrija</a:t>
            </a:r>
            <a:endParaRPr lang="lv-LV" sz="1100" dirty="0">
              <a:solidFill>
                <a:schemeClr val="bg1">
                  <a:lumMod val="50000"/>
                </a:schemeClr>
              </a:solidFill>
              <a:latin typeface="Calibri" panose="020F0502020204030204" pitchFamily="34" charset="0"/>
              <a:cs typeface="Calibri" panose="020F0502020204030204" pitchFamily="34" charset="0"/>
            </a:endParaRPr>
          </a:p>
        </p:txBody>
      </p:sp>
      <p:sp>
        <p:nvSpPr>
          <p:cNvPr id="5" name="Title 1"/>
          <p:cNvSpPr txBox="1">
            <a:spLocks/>
          </p:cNvSpPr>
          <p:nvPr/>
        </p:nvSpPr>
        <p:spPr bwMode="auto">
          <a:xfrm>
            <a:off x="1600200" y="226807"/>
            <a:ext cx="7376745"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ctr"/>
            <a:r>
              <a:rPr lang="lv-LV" altLang="en-US" smtClean="0">
                <a:latin typeface="Calibri Light" panose="020F0302020204030204" pitchFamily="34" charset="0"/>
                <a:cs typeface="Calibri Light" panose="020F0302020204030204" pitchFamily="34" charset="0"/>
              </a:rPr>
              <a:t>3.3 </a:t>
            </a:r>
            <a:r>
              <a:rPr lang="lv-LV" altLang="en-US" dirty="0">
                <a:latin typeface="Calibri Light" panose="020F0302020204030204" pitchFamily="34" charset="0"/>
                <a:cs typeface="Calibri Light" panose="020F0302020204030204" pitchFamily="34" charset="0"/>
              </a:rPr>
              <a:t>Lauksaimniecības pievienotā vērtība pārtikas ķēdē sastāda </a:t>
            </a:r>
            <a:r>
              <a:rPr lang="lv-LV" altLang="en-US" dirty="0" smtClean="0">
                <a:latin typeface="Calibri Light" panose="020F0302020204030204" pitchFamily="34" charset="0"/>
                <a:cs typeface="Calibri Light" panose="020F0302020204030204" pitchFamily="34" charset="0"/>
              </a:rPr>
              <a:t>trešdaļu, milj. EUR</a:t>
            </a:r>
            <a:endParaRPr lang="lv-LV" altLang="en-US" dirty="0">
              <a:latin typeface="Calibri Light" panose="020F0302020204030204" pitchFamily="34" charset="0"/>
              <a:cs typeface="Calibri Light" panose="020F0302020204030204" pitchFamily="34" charset="0"/>
            </a:endParaRPr>
          </a:p>
        </p:txBody>
      </p:sp>
      <p:graphicFrame>
        <p:nvGraphicFramePr>
          <p:cNvPr id="9" name="Diagramma 8"/>
          <p:cNvGraphicFramePr>
            <a:graphicFrameLocks/>
          </p:cNvGraphicFramePr>
          <p:nvPr>
            <p:extLst>
              <p:ext uri="{D42A27DB-BD31-4B8C-83A1-F6EECF244321}">
                <p14:modId xmlns:p14="http://schemas.microsoft.com/office/powerpoint/2010/main" val="3176979819"/>
              </p:ext>
            </p:extLst>
          </p:nvPr>
        </p:nvGraphicFramePr>
        <p:xfrm>
          <a:off x="327822" y="1494692"/>
          <a:ext cx="8420101" cy="49586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108359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ida numura vietturis 5"/>
          <p:cNvSpPr>
            <a:spLocks noGrp="1"/>
          </p:cNvSpPr>
          <p:nvPr>
            <p:ph type="sldNum" sz="quarter" idx="13"/>
          </p:nvPr>
        </p:nvSpPr>
        <p:spPr>
          <a:xfrm>
            <a:off x="8402128" y="6324600"/>
            <a:ext cx="437072" cy="304800"/>
          </a:xfrm>
        </p:spPr>
        <p:txBody>
          <a:bodyPr/>
          <a:lstStyle/>
          <a:p>
            <a:pPr>
              <a:defRPr/>
            </a:pPr>
            <a:fld id="{3F145C17-0790-4DE9-9FFF-FF94760C83AB}" type="slidenum">
              <a:rPr lang="en-US" altLang="en-US" smtClean="0"/>
              <a:pPr>
                <a:defRPr/>
              </a:pPr>
              <a:t>18</a:t>
            </a:fld>
            <a:endParaRPr lang="en-US" altLang="en-US" dirty="0"/>
          </a:p>
        </p:txBody>
      </p:sp>
      <p:grpSp>
        <p:nvGrpSpPr>
          <p:cNvPr id="10" name="Grupa 9"/>
          <p:cNvGrpSpPr/>
          <p:nvPr/>
        </p:nvGrpSpPr>
        <p:grpSpPr>
          <a:xfrm>
            <a:off x="598673" y="1547576"/>
            <a:ext cx="8016517" cy="4621870"/>
            <a:chOff x="31560" y="4149080"/>
            <a:chExt cx="4266384" cy="2433172"/>
          </a:xfrm>
        </p:grpSpPr>
        <p:pic>
          <p:nvPicPr>
            <p:cNvPr id="11" name="Attēls 10"/>
            <p:cNvPicPr>
              <a:picLocks noChangeAspect="1"/>
            </p:cNvPicPr>
            <p:nvPr/>
          </p:nvPicPr>
          <p:blipFill>
            <a:blip r:embed="rId2"/>
            <a:stretch>
              <a:fillRect/>
            </a:stretch>
          </p:blipFill>
          <p:spPr>
            <a:xfrm>
              <a:off x="31560" y="4149080"/>
              <a:ext cx="4266384" cy="2433172"/>
            </a:xfrm>
            <a:prstGeom prst="rect">
              <a:avLst/>
            </a:prstGeom>
          </p:spPr>
        </p:pic>
        <p:sp>
          <p:nvSpPr>
            <p:cNvPr id="12" name="TextBox 11"/>
            <p:cNvSpPr txBox="1"/>
            <p:nvPr/>
          </p:nvSpPr>
          <p:spPr>
            <a:xfrm rot="16200000">
              <a:off x="3682112" y="5746888"/>
              <a:ext cx="706582" cy="220737"/>
            </a:xfrm>
            <a:prstGeom prst="rect">
              <a:avLst/>
            </a:prstGeom>
            <a:noFill/>
          </p:spPr>
          <p:txBody>
            <a:bodyPr wrap="square" rtlCol="0">
              <a:spAutoFit/>
            </a:bodyPr>
            <a:lstStyle/>
            <a:p>
              <a:pPr algn="ctr"/>
              <a:r>
                <a:rPr lang="lv-LV" sz="900" dirty="0" smtClean="0">
                  <a:solidFill>
                    <a:schemeClr val="tx1">
                      <a:lumMod val="65000"/>
                      <a:lumOff val="35000"/>
                    </a:schemeClr>
                  </a:solidFill>
                </a:rPr>
                <a:t>Milj.EUR</a:t>
              </a:r>
              <a:endParaRPr lang="lv-LV" sz="900" dirty="0">
                <a:solidFill>
                  <a:schemeClr val="tx1">
                    <a:lumMod val="65000"/>
                    <a:lumOff val="35000"/>
                  </a:schemeClr>
                </a:solidFill>
              </a:endParaRPr>
            </a:p>
          </p:txBody>
        </p:sp>
      </p:grpSp>
      <p:sp>
        <p:nvSpPr>
          <p:cNvPr id="13" name="Title 1"/>
          <p:cNvSpPr txBox="1">
            <a:spLocks/>
          </p:cNvSpPr>
          <p:nvPr/>
        </p:nvSpPr>
        <p:spPr bwMode="auto">
          <a:xfrm>
            <a:off x="1798151" y="144596"/>
            <a:ext cx="280878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ctr"/>
            <a:r>
              <a:rPr lang="lv-LV" altLang="en-US" sz="2800" dirty="0" smtClean="0">
                <a:latin typeface="Calibri Light" panose="020F0302020204030204" pitchFamily="34" charset="0"/>
                <a:cs typeface="Calibri Light" panose="020F0302020204030204" pitchFamily="34" charset="0"/>
              </a:rPr>
              <a:t>3.4 Kooperatīvi </a:t>
            </a:r>
            <a:r>
              <a:rPr lang="lv-LV" altLang="en-US" sz="2800" baseline="-25000" dirty="0" smtClean="0">
                <a:latin typeface="Calibri Light" panose="020F0302020204030204" pitchFamily="34" charset="0"/>
                <a:cs typeface="Calibri Light" panose="020F0302020204030204" pitchFamily="34" charset="0"/>
              </a:rPr>
              <a:t>1</a:t>
            </a:r>
            <a:endParaRPr lang="lv-LV" altLang="en-US" sz="2800" baseline="-25000" dirty="0">
              <a:latin typeface="Calibri Light" panose="020F0302020204030204" pitchFamily="34" charset="0"/>
              <a:cs typeface="Calibri Light" panose="020F0302020204030204" pitchFamily="34" charset="0"/>
            </a:endParaRPr>
          </a:p>
          <a:p>
            <a:pPr algn="ctr"/>
            <a:endParaRPr lang="lv-LV" altLang="en-US" sz="2800" dirty="0" smtClean="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308716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a 6"/>
          <p:cNvGrpSpPr/>
          <p:nvPr/>
        </p:nvGrpSpPr>
        <p:grpSpPr>
          <a:xfrm>
            <a:off x="595922" y="1626812"/>
            <a:ext cx="7633677" cy="4079925"/>
            <a:chOff x="4499992" y="4149080"/>
            <a:chExt cx="4505176" cy="2374349"/>
          </a:xfrm>
        </p:grpSpPr>
        <p:pic>
          <p:nvPicPr>
            <p:cNvPr id="8" name="Attēls 7"/>
            <p:cNvPicPr>
              <a:picLocks noChangeAspect="1"/>
            </p:cNvPicPr>
            <p:nvPr/>
          </p:nvPicPr>
          <p:blipFill>
            <a:blip r:embed="rId2"/>
            <a:stretch>
              <a:fillRect/>
            </a:stretch>
          </p:blipFill>
          <p:spPr>
            <a:xfrm>
              <a:off x="4499992" y="4149080"/>
              <a:ext cx="4505176" cy="2374349"/>
            </a:xfrm>
            <a:prstGeom prst="rect">
              <a:avLst/>
            </a:prstGeom>
          </p:spPr>
        </p:pic>
        <p:pic>
          <p:nvPicPr>
            <p:cNvPr id="9" name="Attēls 8"/>
            <p:cNvPicPr>
              <a:picLocks noChangeAspect="1"/>
            </p:cNvPicPr>
            <p:nvPr/>
          </p:nvPicPr>
          <p:blipFill>
            <a:blip r:embed="rId3"/>
            <a:stretch>
              <a:fillRect/>
            </a:stretch>
          </p:blipFill>
          <p:spPr>
            <a:xfrm>
              <a:off x="6804248" y="4964855"/>
              <a:ext cx="2018183" cy="742797"/>
            </a:xfrm>
            <a:prstGeom prst="rect">
              <a:avLst/>
            </a:prstGeom>
          </p:spPr>
        </p:pic>
      </p:grpSp>
      <p:sp>
        <p:nvSpPr>
          <p:cNvPr id="13" name="Title 1"/>
          <p:cNvSpPr txBox="1">
            <a:spLocks/>
          </p:cNvSpPr>
          <p:nvPr/>
        </p:nvSpPr>
        <p:spPr bwMode="auto">
          <a:xfrm>
            <a:off x="1780250" y="111545"/>
            <a:ext cx="263251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ctr"/>
            <a:r>
              <a:rPr lang="lv-LV" altLang="en-US" sz="2800" dirty="0" smtClean="0">
                <a:latin typeface="Calibri Light" panose="020F0302020204030204" pitchFamily="34" charset="0"/>
                <a:cs typeface="Calibri Light" panose="020F0302020204030204" pitchFamily="34" charset="0"/>
              </a:rPr>
              <a:t>3.5 Kooperatīvi </a:t>
            </a:r>
            <a:r>
              <a:rPr lang="lv-LV" altLang="en-US" sz="2800" baseline="-25000" dirty="0" smtClean="0">
                <a:latin typeface="Calibri Light" panose="020F0302020204030204" pitchFamily="34" charset="0"/>
                <a:cs typeface="Calibri Light" panose="020F0302020204030204" pitchFamily="34" charset="0"/>
              </a:rPr>
              <a:t>2</a:t>
            </a:r>
            <a:endParaRPr lang="lv-LV" altLang="en-US" sz="2800" baseline="-25000" dirty="0">
              <a:latin typeface="Calibri Light" panose="020F0302020204030204" pitchFamily="34" charset="0"/>
              <a:cs typeface="Calibri Light" panose="020F0302020204030204" pitchFamily="34" charset="0"/>
            </a:endParaRPr>
          </a:p>
          <a:p>
            <a:pPr algn="ctr"/>
            <a:endParaRPr lang="lv-LV" altLang="en-US" sz="2800" dirty="0" smtClean="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024215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A5D1C11-8470-4591-9F26-7C3308B0856A}" type="slidenum">
              <a:rPr lang="en-US" altLang="en-US" smtClean="0"/>
              <a:pPr/>
              <a:t>2</a:t>
            </a:fld>
            <a:endParaRPr lang="en-US" altLang="en-US" smtClean="0"/>
          </a:p>
        </p:txBody>
      </p:sp>
      <p:sp>
        <p:nvSpPr>
          <p:cNvPr id="8" name="Title 1"/>
          <p:cNvSpPr>
            <a:spLocks noGrp="1"/>
          </p:cNvSpPr>
          <p:nvPr>
            <p:ph type="title"/>
          </p:nvPr>
        </p:nvSpPr>
        <p:spPr>
          <a:xfrm>
            <a:off x="2590800" y="381000"/>
            <a:ext cx="6096000" cy="1036638"/>
          </a:xfrm>
        </p:spPr>
        <p:txBody>
          <a:bodyPr>
            <a:normAutofit/>
          </a:bodyPr>
          <a:lstStyle/>
          <a:p>
            <a:r>
              <a:rPr lang="lv-LV" altLang="en-US" sz="3200" dirty="0" smtClean="0">
                <a:latin typeface="Calibri" panose="020F0502020204030204" pitchFamily="34" charset="0"/>
                <a:cs typeface="Calibri" panose="020F0502020204030204" pitchFamily="34" charset="0"/>
              </a:rPr>
              <a:t>Saturs</a:t>
            </a:r>
          </a:p>
        </p:txBody>
      </p:sp>
      <p:sp>
        <p:nvSpPr>
          <p:cNvPr id="2" name="TextBox 1"/>
          <p:cNvSpPr txBox="1"/>
          <p:nvPr/>
        </p:nvSpPr>
        <p:spPr>
          <a:xfrm>
            <a:off x="561278" y="1672682"/>
            <a:ext cx="7973122" cy="2631490"/>
          </a:xfrm>
          <a:prstGeom prst="rect">
            <a:avLst/>
          </a:prstGeom>
          <a:noFill/>
        </p:spPr>
        <p:txBody>
          <a:bodyPr wrap="square" rtlCol="0">
            <a:spAutoFit/>
          </a:bodyPr>
          <a:lstStyle/>
          <a:p>
            <a:pPr lvl="1" indent="0">
              <a:lnSpc>
                <a:spcPct val="150000"/>
              </a:lnSpc>
              <a:spcBef>
                <a:spcPts val="600"/>
              </a:spcBef>
            </a:pPr>
            <a:r>
              <a:rPr lang="lv-LV" sz="2800" b="1" dirty="0" smtClean="0">
                <a:latin typeface="Calibri Light" panose="020F0302020204030204" pitchFamily="34" charset="0"/>
                <a:cs typeface="Calibri Light" panose="020F0302020204030204" pitchFamily="34" charset="0"/>
              </a:rPr>
              <a:t>1. Lauksaimniecības nozare Latvijā</a:t>
            </a:r>
          </a:p>
          <a:p>
            <a:pPr lvl="1" indent="0">
              <a:lnSpc>
                <a:spcPct val="150000"/>
              </a:lnSpc>
              <a:spcBef>
                <a:spcPts val="600"/>
              </a:spcBef>
            </a:pPr>
            <a:r>
              <a:rPr lang="lv-LV" sz="2400" dirty="0" smtClean="0">
                <a:latin typeface="Calibri Light" panose="020F0302020204030204" pitchFamily="34" charset="0"/>
                <a:cs typeface="Calibri Light" panose="020F0302020204030204" pitchFamily="34" charset="0"/>
              </a:rPr>
              <a:t>2. Lauksaimniecības ražošanas iespējas un potenciāls</a:t>
            </a:r>
          </a:p>
          <a:p>
            <a:pPr lvl="1" indent="0">
              <a:lnSpc>
                <a:spcPct val="150000"/>
              </a:lnSpc>
              <a:spcBef>
                <a:spcPts val="600"/>
              </a:spcBef>
            </a:pPr>
            <a:r>
              <a:rPr lang="lv-LV" sz="2400" dirty="0" smtClean="0">
                <a:latin typeface="Calibri Light" panose="020F0302020204030204" pitchFamily="34" charset="0"/>
                <a:cs typeface="Calibri Light" panose="020F0302020204030204" pitchFamily="34" charset="0"/>
              </a:rPr>
              <a:t>3. </a:t>
            </a:r>
            <a:r>
              <a:rPr lang="en-US" sz="2400" dirty="0" err="1" smtClean="0">
                <a:latin typeface="Calibri Light" panose="020F0302020204030204" pitchFamily="34" charset="0"/>
                <a:cs typeface="Calibri Light" panose="020F0302020204030204" pitchFamily="34" charset="0"/>
              </a:rPr>
              <a:t>Lauksaimniecības</a:t>
            </a:r>
            <a:r>
              <a:rPr lang="en-US" sz="2400" dirty="0" smtClean="0">
                <a:latin typeface="Calibri Light" panose="020F0302020204030204" pitchFamily="34" charset="0"/>
                <a:cs typeface="Calibri Light" panose="020F0302020204030204" pitchFamily="34" charset="0"/>
              </a:rPr>
              <a:t> </a:t>
            </a:r>
            <a:r>
              <a:rPr lang="en-US" sz="2400" dirty="0" err="1" smtClean="0">
                <a:latin typeface="Calibri Light" panose="020F0302020204030204" pitchFamily="34" charset="0"/>
                <a:cs typeface="Calibri Light" panose="020F0302020204030204" pitchFamily="34" charset="0"/>
              </a:rPr>
              <a:t>nozares</a:t>
            </a:r>
            <a:r>
              <a:rPr lang="en-US" sz="2400" dirty="0" smtClean="0">
                <a:latin typeface="Calibri Light" panose="020F0302020204030204" pitchFamily="34" charset="0"/>
                <a:cs typeface="Calibri Light" panose="020F0302020204030204" pitchFamily="34" charset="0"/>
              </a:rPr>
              <a:t> </a:t>
            </a:r>
            <a:r>
              <a:rPr lang="en-US" sz="2400" dirty="0">
                <a:latin typeface="Calibri Light" panose="020F0302020204030204" pitchFamily="34" charset="0"/>
                <a:cs typeface="Calibri Light" panose="020F0302020204030204" pitchFamily="34" charset="0"/>
              </a:rPr>
              <a:t>i</a:t>
            </a:r>
            <a:r>
              <a:rPr lang="lv-LV" sz="2400" dirty="0" err="1" smtClean="0">
                <a:latin typeface="Calibri Light" panose="020F0302020204030204" pitchFamily="34" charset="0"/>
                <a:cs typeface="Calibri Light" panose="020F0302020204030204" pitchFamily="34" charset="0"/>
              </a:rPr>
              <a:t>zaicinājumi</a:t>
            </a:r>
            <a:endParaRPr lang="lv-LV" sz="2400" dirty="0" smtClean="0">
              <a:latin typeface="Calibri Light" panose="020F0302020204030204" pitchFamily="34" charset="0"/>
              <a:cs typeface="Calibri Light" panose="020F0302020204030204" pitchFamily="34" charset="0"/>
            </a:endParaRPr>
          </a:p>
          <a:p>
            <a:pPr lvl="1" indent="0">
              <a:lnSpc>
                <a:spcPct val="150000"/>
              </a:lnSpc>
              <a:spcBef>
                <a:spcPts val="600"/>
              </a:spcBef>
            </a:pPr>
            <a:r>
              <a:rPr lang="lv-LV" sz="2400" dirty="0">
                <a:latin typeface="Calibri Light" panose="020F0302020204030204" pitchFamily="34" charset="0"/>
                <a:cs typeface="Calibri Light" panose="020F0302020204030204" pitchFamily="34" charset="0"/>
              </a:rPr>
              <a:t>4</a:t>
            </a:r>
            <a:r>
              <a:rPr lang="lv-LV" sz="2400" dirty="0" smtClean="0">
                <a:latin typeface="Calibri Light" panose="020F0302020204030204" pitchFamily="34" charset="0"/>
                <a:cs typeface="Calibri Light" panose="020F0302020204030204" pitchFamily="34" charset="0"/>
              </a:rPr>
              <a:t>. L</a:t>
            </a:r>
            <a:r>
              <a:rPr lang="en-US" sz="2400" dirty="0" err="1" smtClean="0">
                <a:latin typeface="Calibri Light" panose="020F0302020204030204" pitchFamily="34" charset="0"/>
                <a:cs typeface="Calibri Light" panose="020F0302020204030204" pitchFamily="34" charset="0"/>
              </a:rPr>
              <a:t>auksaimniecība</a:t>
            </a:r>
            <a:r>
              <a:rPr lang="lv-LV" sz="2400" dirty="0" smtClean="0">
                <a:latin typeface="Calibri Light" panose="020F0302020204030204" pitchFamily="34" charset="0"/>
                <a:cs typeface="Calibri Light" panose="020F0302020204030204" pitchFamily="34" charset="0"/>
              </a:rPr>
              <a:t> un NAP</a:t>
            </a:r>
          </a:p>
        </p:txBody>
      </p:sp>
    </p:spTree>
    <p:extLst>
      <p:ext uri="{BB962C8B-B14F-4D97-AF65-F5344CB8AC3E}">
        <p14:creationId xmlns:p14="http://schemas.microsoft.com/office/powerpoint/2010/main" val="31316244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Slide Number Placeholder 5"/>
          <p:cNvSpPr>
            <a:spLocks noGrp="1"/>
          </p:cNvSpPr>
          <p:nvPr>
            <p:ph type="sldNum" sz="quarter" idx="13"/>
          </p:nvPr>
        </p:nvSpPr>
        <p:spPr bwMode="auto">
          <a:xfrm>
            <a:off x="8460432" y="6324600"/>
            <a:ext cx="378768"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A5D1C11-8470-4591-9F26-7C3308B0856A}" type="slidenum">
              <a:rPr lang="en-US" altLang="en-US" smtClean="0"/>
              <a:pPr/>
              <a:t>20</a:t>
            </a:fld>
            <a:endParaRPr lang="en-US" altLang="en-US" smtClean="0"/>
          </a:p>
        </p:txBody>
      </p:sp>
      <p:sp>
        <p:nvSpPr>
          <p:cNvPr id="6" name="Text Box 7"/>
          <p:cNvSpPr txBox="1">
            <a:spLocks noChangeArrowheads="1"/>
          </p:cNvSpPr>
          <p:nvPr/>
        </p:nvSpPr>
        <p:spPr bwMode="auto">
          <a:xfrm>
            <a:off x="179511" y="6453336"/>
            <a:ext cx="4928820" cy="261610"/>
          </a:xfrm>
          <a:prstGeom prst="rect">
            <a:avLst/>
          </a:prstGeom>
          <a:noFill/>
          <a:ln w="9525">
            <a:noFill/>
            <a:miter lim="800000"/>
            <a:headEnd/>
            <a:tailEnd/>
          </a:ln>
          <a:effectLst/>
        </p:spPr>
        <p:txBody>
          <a:bodyPr wrap="square">
            <a:spAutoFit/>
          </a:bodyPr>
          <a:lstStyle/>
          <a:p>
            <a:pPr>
              <a:spcBef>
                <a:spcPct val="50000"/>
              </a:spcBef>
            </a:pPr>
            <a:r>
              <a:rPr lang="lv-LV" sz="1100" dirty="0" smtClean="0">
                <a:solidFill>
                  <a:schemeClr val="bg1">
                    <a:lumMod val="50000"/>
                  </a:schemeClr>
                </a:solidFill>
                <a:latin typeface="Calibri" panose="020F0502020204030204" pitchFamily="34" charset="0"/>
                <a:cs typeface="Calibri" panose="020F0502020204030204" pitchFamily="34" charset="0"/>
              </a:rPr>
              <a:t>Avots</a:t>
            </a:r>
            <a:r>
              <a:rPr lang="en-US" sz="1100" dirty="0" smtClean="0">
                <a:solidFill>
                  <a:schemeClr val="bg1">
                    <a:lumMod val="50000"/>
                  </a:schemeClr>
                </a:solidFill>
                <a:latin typeface="Calibri" panose="020F0502020204030204" pitchFamily="34" charset="0"/>
                <a:cs typeface="Calibri" panose="020F0502020204030204" pitchFamily="34" charset="0"/>
              </a:rPr>
              <a:t>: </a:t>
            </a:r>
            <a:r>
              <a:rPr lang="lv-LV" sz="1100" noProof="1" smtClean="0">
                <a:solidFill>
                  <a:schemeClr val="bg1">
                    <a:lumMod val="50000"/>
                  </a:schemeClr>
                </a:solidFill>
                <a:latin typeface="Calibri" panose="020F0502020204030204" pitchFamily="34" charset="0"/>
                <a:cs typeface="Calibri" panose="020F0502020204030204" pitchFamily="34" charset="0"/>
              </a:rPr>
              <a:t>Zemkopības ministrija</a:t>
            </a:r>
            <a:endParaRPr lang="lv-LV" sz="1100" dirty="0">
              <a:solidFill>
                <a:schemeClr val="bg1">
                  <a:lumMod val="50000"/>
                </a:schemeClr>
              </a:solidFill>
              <a:latin typeface="Calibri" panose="020F0502020204030204" pitchFamily="34" charset="0"/>
              <a:cs typeface="Calibri" panose="020F0502020204030204" pitchFamily="34" charset="0"/>
            </a:endParaRPr>
          </a:p>
        </p:txBody>
      </p:sp>
      <p:sp>
        <p:nvSpPr>
          <p:cNvPr id="5" name="Title 1"/>
          <p:cNvSpPr txBox="1">
            <a:spLocks/>
          </p:cNvSpPr>
          <p:nvPr/>
        </p:nvSpPr>
        <p:spPr bwMode="auto">
          <a:xfrm>
            <a:off x="1749155" y="106084"/>
            <a:ext cx="4767061"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ctr"/>
            <a:r>
              <a:rPr lang="lv-LV" altLang="en-US" sz="2800" dirty="0" smtClean="0">
                <a:latin typeface="Calibri Light" panose="020F0302020204030204" pitchFamily="34" charset="0"/>
                <a:cs typeface="Calibri Light" panose="020F0302020204030204" pitchFamily="34" charset="0"/>
              </a:rPr>
              <a:t>3.6 Jāsamazina SEG emisijas </a:t>
            </a:r>
            <a:r>
              <a:rPr lang="lv-LV" altLang="en-US" sz="2800" baseline="-25000" dirty="0" smtClean="0">
                <a:latin typeface="Calibri Light" panose="020F0302020204030204" pitchFamily="34" charset="0"/>
                <a:cs typeface="Calibri Light" panose="020F0302020204030204" pitchFamily="34" charset="0"/>
              </a:rPr>
              <a:t>1</a:t>
            </a:r>
          </a:p>
        </p:txBody>
      </p:sp>
      <p:grpSp>
        <p:nvGrpSpPr>
          <p:cNvPr id="9" name="Grupa 8"/>
          <p:cNvGrpSpPr/>
          <p:nvPr/>
        </p:nvGrpSpPr>
        <p:grpSpPr>
          <a:xfrm>
            <a:off x="331730" y="1612971"/>
            <a:ext cx="8360578" cy="4056441"/>
            <a:chOff x="1403648" y="764704"/>
            <a:chExt cx="6048672" cy="2880320"/>
          </a:xfrm>
        </p:grpSpPr>
        <p:grpSp>
          <p:nvGrpSpPr>
            <p:cNvPr id="10" name="Grupa 9"/>
            <p:cNvGrpSpPr/>
            <p:nvPr/>
          </p:nvGrpSpPr>
          <p:grpSpPr>
            <a:xfrm>
              <a:off x="1403648" y="764704"/>
              <a:ext cx="6048672" cy="2880320"/>
              <a:chOff x="1259632" y="947858"/>
              <a:chExt cx="6048672" cy="2880320"/>
            </a:xfrm>
          </p:grpSpPr>
          <p:pic>
            <p:nvPicPr>
              <p:cNvPr id="12" name="Diagramma 5" descr="image0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947858"/>
                <a:ext cx="6048672" cy="288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3707904" y="1124744"/>
                <a:ext cx="1944216" cy="371518"/>
              </a:xfrm>
              <a:prstGeom prst="rect">
                <a:avLst/>
              </a:prstGeom>
              <a:solidFill>
                <a:schemeClr val="bg1"/>
              </a:solidFill>
              <a:ln>
                <a:noFill/>
              </a:ln>
            </p:spPr>
            <p:txBody>
              <a:bodyPr wrap="square" rtlCol="0">
                <a:spAutoFit/>
              </a:bodyPr>
              <a:lstStyle/>
              <a:p>
                <a:pPr algn="ctr"/>
                <a:r>
                  <a:rPr lang="lv-LV" sz="1400" b="1" dirty="0" smtClean="0">
                    <a:latin typeface="Calibri Light" panose="020F0302020204030204" pitchFamily="34" charset="0"/>
                    <a:cs typeface="Calibri Light" panose="020F0302020204030204" pitchFamily="34" charset="0"/>
                  </a:rPr>
                  <a:t>+ 13,8% palielinājums 2016.gadā pret 2005.gadu</a:t>
                </a:r>
                <a:endParaRPr lang="lv-LV" sz="1400" b="1" dirty="0">
                  <a:latin typeface="Calibri Light" panose="020F0302020204030204" pitchFamily="34" charset="0"/>
                  <a:cs typeface="Calibri Light" panose="020F0302020204030204" pitchFamily="34" charset="0"/>
                </a:endParaRPr>
              </a:p>
            </p:txBody>
          </p:sp>
        </p:grpSp>
        <p:cxnSp>
          <p:nvCxnSpPr>
            <p:cNvPr id="11" name="Taisns savienotājs 10"/>
            <p:cNvCxnSpPr/>
            <p:nvPr/>
          </p:nvCxnSpPr>
          <p:spPr>
            <a:xfrm>
              <a:off x="2195736" y="1844824"/>
              <a:ext cx="5040560"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795570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Slide Number Placeholder 5"/>
          <p:cNvSpPr>
            <a:spLocks noGrp="1"/>
          </p:cNvSpPr>
          <p:nvPr>
            <p:ph type="sldNum" sz="quarter" idx="13"/>
          </p:nvPr>
        </p:nvSpPr>
        <p:spPr bwMode="auto">
          <a:xfrm>
            <a:off x="8460432" y="6324600"/>
            <a:ext cx="378768"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A5D1C11-8470-4591-9F26-7C3308B0856A}" type="slidenum">
              <a:rPr lang="en-US" altLang="en-US" smtClean="0"/>
              <a:pPr/>
              <a:t>21</a:t>
            </a:fld>
            <a:endParaRPr lang="en-US" altLang="en-US" smtClean="0"/>
          </a:p>
        </p:txBody>
      </p:sp>
      <p:sp>
        <p:nvSpPr>
          <p:cNvPr id="6" name="Text Box 7"/>
          <p:cNvSpPr txBox="1">
            <a:spLocks noChangeArrowheads="1"/>
          </p:cNvSpPr>
          <p:nvPr/>
        </p:nvSpPr>
        <p:spPr bwMode="auto">
          <a:xfrm>
            <a:off x="179511" y="6453336"/>
            <a:ext cx="4928820" cy="261610"/>
          </a:xfrm>
          <a:prstGeom prst="rect">
            <a:avLst/>
          </a:prstGeom>
          <a:noFill/>
          <a:ln w="9525">
            <a:noFill/>
            <a:miter lim="800000"/>
            <a:headEnd/>
            <a:tailEnd/>
          </a:ln>
          <a:effectLst/>
        </p:spPr>
        <p:txBody>
          <a:bodyPr wrap="square">
            <a:spAutoFit/>
          </a:bodyPr>
          <a:lstStyle/>
          <a:p>
            <a:pPr>
              <a:spcBef>
                <a:spcPct val="50000"/>
              </a:spcBef>
            </a:pPr>
            <a:r>
              <a:rPr lang="lv-LV" sz="1100" dirty="0" smtClean="0">
                <a:solidFill>
                  <a:schemeClr val="bg1">
                    <a:lumMod val="50000"/>
                  </a:schemeClr>
                </a:solidFill>
                <a:latin typeface="Calibri" panose="020F0502020204030204" pitchFamily="34" charset="0"/>
                <a:cs typeface="Calibri" panose="020F0502020204030204" pitchFamily="34" charset="0"/>
              </a:rPr>
              <a:t>Avots</a:t>
            </a:r>
            <a:r>
              <a:rPr lang="en-US" sz="1100" dirty="0" smtClean="0">
                <a:solidFill>
                  <a:schemeClr val="bg1">
                    <a:lumMod val="50000"/>
                  </a:schemeClr>
                </a:solidFill>
                <a:latin typeface="Calibri" panose="020F0502020204030204" pitchFamily="34" charset="0"/>
                <a:cs typeface="Calibri" panose="020F0502020204030204" pitchFamily="34" charset="0"/>
              </a:rPr>
              <a:t>: </a:t>
            </a:r>
            <a:r>
              <a:rPr lang="lv-LV" sz="1100" noProof="1" smtClean="0">
                <a:solidFill>
                  <a:schemeClr val="bg1">
                    <a:lumMod val="50000"/>
                  </a:schemeClr>
                </a:solidFill>
                <a:latin typeface="Calibri" panose="020F0502020204030204" pitchFamily="34" charset="0"/>
                <a:cs typeface="Calibri" panose="020F0502020204030204" pitchFamily="34" charset="0"/>
              </a:rPr>
              <a:t>Zemkopības ministrija</a:t>
            </a:r>
            <a:endParaRPr lang="lv-LV" sz="1100" dirty="0">
              <a:solidFill>
                <a:schemeClr val="bg1">
                  <a:lumMod val="50000"/>
                </a:schemeClr>
              </a:solidFill>
              <a:latin typeface="Calibri" panose="020F0502020204030204" pitchFamily="34" charset="0"/>
              <a:cs typeface="Calibri" panose="020F0502020204030204" pitchFamily="34" charset="0"/>
            </a:endParaRPr>
          </a:p>
        </p:txBody>
      </p:sp>
      <p:sp>
        <p:nvSpPr>
          <p:cNvPr id="5" name="Title 1"/>
          <p:cNvSpPr txBox="1">
            <a:spLocks/>
          </p:cNvSpPr>
          <p:nvPr/>
        </p:nvSpPr>
        <p:spPr bwMode="auto">
          <a:xfrm>
            <a:off x="1749155" y="106084"/>
            <a:ext cx="4767061"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ctr"/>
            <a:r>
              <a:rPr lang="lv-LV" altLang="en-US" sz="2800" dirty="0" smtClean="0">
                <a:latin typeface="Calibri Light" panose="020F0302020204030204" pitchFamily="34" charset="0"/>
                <a:cs typeface="Calibri Light" panose="020F0302020204030204" pitchFamily="34" charset="0"/>
              </a:rPr>
              <a:t>3.7 Jāsamazina SEG emisijas </a:t>
            </a:r>
            <a:r>
              <a:rPr lang="lv-LV" altLang="en-US" sz="2800" baseline="-25000" dirty="0" smtClean="0">
                <a:latin typeface="Calibri Light" panose="020F0302020204030204" pitchFamily="34" charset="0"/>
                <a:cs typeface="Calibri Light" panose="020F0302020204030204" pitchFamily="34" charset="0"/>
              </a:rPr>
              <a:t>2</a:t>
            </a:r>
          </a:p>
        </p:txBody>
      </p:sp>
      <p:graphicFrame>
        <p:nvGraphicFramePr>
          <p:cNvPr id="14" name="Shēma 13"/>
          <p:cNvGraphicFramePr/>
          <p:nvPr>
            <p:extLst>
              <p:ext uri="{D42A27DB-BD31-4B8C-83A1-F6EECF244321}">
                <p14:modId xmlns:p14="http://schemas.microsoft.com/office/powerpoint/2010/main" val="3827345098"/>
              </p:ext>
            </p:extLst>
          </p:nvPr>
        </p:nvGraphicFramePr>
        <p:xfrm>
          <a:off x="649995" y="1451471"/>
          <a:ext cx="8293348" cy="5263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20162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828800" y="243681"/>
            <a:ext cx="6096000" cy="1036638"/>
          </a:xfrm>
        </p:spPr>
        <p:txBody>
          <a:bodyPr>
            <a:normAutofit/>
          </a:bodyPr>
          <a:lstStyle/>
          <a:p>
            <a:pPr>
              <a:defRPr/>
            </a:pPr>
            <a:r>
              <a:rPr lang="lv-LV" altLang="en-US" dirty="0" smtClean="0">
                <a:latin typeface="Calibri Light" panose="020F0302020204030204" pitchFamily="34" charset="0"/>
                <a:cs typeface="Calibri Light" panose="020F0302020204030204" pitchFamily="34" charset="0"/>
              </a:rPr>
              <a:t>3.8 Kas ir bioekonomika?</a:t>
            </a:r>
          </a:p>
        </p:txBody>
      </p:sp>
      <p:pic>
        <p:nvPicPr>
          <p:cNvPr id="15366" name="Picture 7"/>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30375" y="1905000"/>
            <a:ext cx="6096000" cy="33575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aisnstūris 2"/>
          <p:cNvSpPr/>
          <p:nvPr/>
        </p:nvSpPr>
        <p:spPr>
          <a:xfrm>
            <a:off x="2297113" y="1722438"/>
            <a:ext cx="4849812" cy="7032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v-LV" altLang="lv-LV" sz="2000" dirty="0">
                <a:solidFill>
                  <a:srgbClr val="002060"/>
                </a:solidFill>
                <a:latin typeface="Calibri Light" panose="020F0302020204030204" pitchFamily="34" charset="0"/>
                <a:cs typeface="Calibri Light" panose="020F0302020204030204" pitchFamily="34" charset="0"/>
              </a:rPr>
              <a:t>Atjaunojamo bioloģisko resursu (no zemes un ūdens) izmantošana…</a:t>
            </a:r>
          </a:p>
        </p:txBody>
      </p:sp>
      <p:sp>
        <p:nvSpPr>
          <p:cNvPr id="4" name="Taisnstūris 3"/>
          <p:cNvSpPr/>
          <p:nvPr/>
        </p:nvSpPr>
        <p:spPr>
          <a:xfrm>
            <a:off x="2387600" y="3386138"/>
            <a:ext cx="4668838" cy="846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v-LV" altLang="lv-LV" sz="2000" dirty="0">
                <a:solidFill>
                  <a:srgbClr val="0070C0"/>
                </a:solidFill>
                <a:latin typeface="Calibri Light" panose="020F0302020204030204" pitchFamily="34" charset="0"/>
                <a:cs typeface="Calibri Light" panose="020F0302020204030204" pitchFamily="34" charset="0"/>
              </a:rPr>
              <a:t>…</a:t>
            </a:r>
            <a:r>
              <a:rPr lang="lv-LV" altLang="lv-LV" sz="2000" dirty="0">
                <a:solidFill>
                  <a:srgbClr val="002060"/>
                </a:solidFill>
                <a:latin typeface="Calibri Light" panose="020F0302020204030204" pitchFamily="34" charset="0"/>
                <a:cs typeface="Calibri Light" panose="020F0302020204030204" pitchFamily="34" charset="0"/>
              </a:rPr>
              <a:t>lai ražotu pārtiku, bioresursos balstītus produktus, materiālus un enerģiju</a:t>
            </a:r>
          </a:p>
        </p:txBody>
      </p:sp>
    </p:spTree>
    <p:extLst>
      <p:ext uri="{BB962C8B-B14F-4D97-AF65-F5344CB8AC3E}">
        <p14:creationId xmlns:p14="http://schemas.microsoft.com/office/powerpoint/2010/main" val="16404886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998700" y="176596"/>
            <a:ext cx="6096000" cy="1036638"/>
          </a:xfrm>
        </p:spPr>
        <p:txBody>
          <a:bodyPr>
            <a:normAutofit fontScale="90000"/>
          </a:bodyPr>
          <a:lstStyle/>
          <a:p>
            <a:pPr>
              <a:defRPr/>
            </a:pPr>
            <a:r>
              <a:rPr lang="lv-LV" altLang="en-US" sz="3200" dirty="0" smtClean="0">
                <a:latin typeface="Calibri Light" panose="020F0302020204030204" pitchFamily="34" charset="0"/>
                <a:cs typeface="Calibri Light" panose="020F0302020204030204" pitchFamily="34" charset="0"/>
              </a:rPr>
              <a:t>3.9 </a:t>
            </a:r>
            <a:r>
              <a:rPr lang="lv-LV" altLang="en-US" sz="3200" dirty="0" err="1" smtClean="0">
                <a:latin typeface="Calibri Light" panose="020F0302020204030204" pitchFamily="34" charset="0"/>
                <a:cs typeface="Calibri Light" panose="020F0302020204030204" pitchFamily="34" charset="0"/>
              </a:rPr>
              <a:t>Bioekonomikas</a:t>
            </a:r>
            <a:r>
              <a:rPr lang="lv-LV" altLang="en-US" sz="3200" dirty="0" smtClean="0">
                <a:latin typeface="Calibri Light" panose="020F0302020204030204" pitchFamily="34" charset="0"/>
                <a:cs typeface="Calibri Light" panose="020F0302020204030204" pitchFamily="34" charset="0"/>
              </a:rPr>
              <a:t> mērķi</a:t>
            </a:r>
            <a:br>
              <a:rPr lang="lv-LV" altLang="en-US" sz="3200" dirty="0" smtClean="0">
                <a:latin typeface="Calibri Light" panose="020F0302020204030204" pitchFamily="34" charset="0"/>
                <a:cs typeface="Calibri Light" panose="020F0302020204030204" pitchFamily="34" charset="0"/>
              </a:rPr>
            </a:br>
            <a:r>
              <a:rPr lang="lv-LV" sz="2000" b="0" dirty="0">
                <a:latin typeface="Calibri Light" panose="020F0302020204030204" pitchFamily="34" charset="0"/>
                <a:cs typeface="Calibri Light" panose="020F0302020204030204" pitchFamily="34" charset="0"/>
              </a:rPr>
              <a:t>LIBRA mērķi ir īstenojami trīs galvenajās jomās:</a:t>
            </a:r>
            <a:br>
              <a:rPr lang="lv-LV" sz="2000" b="0" dirty="0">
                <a:latin typeface="Calibri Light" panose="020F0302020204030204" pitchFamily="34" charset="0"/>
                <a:cs typeface="Calibri Light" panose="020F0302020204030204" pitchFamily="34" charset="0"/>
              </a:rPr>
            </a:br>
            <a:endParaRPr lang="lv-LV" altLang="en-US" sz="3200" b="0" dirty="0" smtClean="0">
              <a:latin typeface="Calibri Light" panose="020F0302020204030204" pitchFamily="34" charset="0"/>
              <a:cs typeface="Calibri Light" panose="020F0302020204030204" pitchFamily="34" charset="0"/>
            </a:endParaRPr>
          </a:p>
        </p:txBody>
      </p:sp>
      <p:sp>
        <p:nvSpPr>
          <p:cNvPr id="3" name="Taisnstūris 2"/>
          <p:cNvSpPr/>
          <p:nvPr/>
        </p:nvSpPr>
        <p:spPr>
          <a:xfrm>
            <a:off x="539828" y="1528094"/>
            <a:ext cx="4726236" cy="5101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lang="lv-LV" dirty="0" smtClean="0">
                <a:solidFill>
                  <a:schemeClr val="tx1"/>
                </a:solidFill>
                <a:latin typeface="Calibri Light" panose="020F0302020204030204" pitchFamily="34" charset="0"/>
                <a:cs typeface="Calibri Light" panose="020F0302020204030204" pitchFamily="34" charset="0"/>
              </a:rPr>
              <a:t>nodarbinātības </a:t>
            </a:r>
            <a:r>
              <a:rPr lang="lv-LV" dirty="0">
                <a:solidFill>
                  <a:schemeClr val="tx1"/>
                </a:solidFill>
                <a:latin typeface="Calibri Light" panose="020F0302020204030204" pitchFamily="34" charset="0"/>
                <a:cs typeface="Calibri Light" panose="020F0302020204030204" pitchFamily="34" charset="0"/>
              </a:rPr>
              <a:t>veicināšana un saglabāšana </a:t>
            </a:r>
            <a:r>
              <a:rPr lang="lv-LV" dirty="0" err="1">
                <a:solidFill>
                  <a:schemeClr val="tx1"/>
                </a:solidFill>
                <a:latin typeface="Calibri Light" panose="020F0302020204030204" pitchFamily="34" charset="0"/>
                <a:cs typeface="Calibri Light" panose="020F0302020204030204" pitchFamily="34" charset="0"/>
              </a:rPr>
              <a:t>bioekonomikas</a:t>
            </a:r>
            <a:r>
              <a:rPr lang="lv-LV" dirty="0">
                <a:solidFill>
                  <a:schemeClr val="tx1"/>
                </a:solidFill>
                <a:latin typeface="Calibri Light" panose="020F0302020204030204" pitchFamily="34" charset="0"/>
                <a:cs typeface="Calibri Light" panose="020F0302020204030204" pitchFamily="34" charset="0"/>
              </a:rPr>
              <a:t> nozarēs</a:t>
            </a:r>
            <a:r>
              <a:rPr lang="lv-LV" b="1" dirty="0">
                <a:solidFill>
                  <a:schemeClr val="tx1"/>
                </a:solidFill>
                <a:latin typeface="Calibri Light" panose="020F0302020204030204" pitchFamily="34" charset="0"/>
                <a:cs typeface="Calibri Light" panose="020F0302020204030204" pitchFamily="34" charset="0"/>
              </a:rPr>
              <a:t> līdz 128 tūkst. </a:t>
            </a:r>
            <a:endParaRPr lang="lv-LV" b="1" dirty="0" smtClean="0">
              <a:solidFill>
                <a:schemeClr val="tx1"/>
              </a:solidFill>
              <a:latin typeface="Calibri Light" panose="020F0302020204030204" pitchFamily="34" charset="0"/>
              <a:cs typeface="Calibri Light" panose="020F0302020204030204" pitchFamily="34" charset="0"/>
            </a:endParaRPr>
          </a:p>
          <a:p>
            <a:pPr lvl="0"/>
            <a:r>
              <a:rPr lang="lv-LV" b="1" dirty="0" smtClean="0">
                <a:solidFill>
                  <a:schemeClr val="tx1"/>
                </a:solidFill>
                <a:latin typeface="Calibri Light" panose="020F0302020204030204" pitchFamily="34" charset="0"/>
                <a:cs typeface="Calibri Light" panose="020F0302020204030204" pitchFamily="34" charset="0"/>
              </a:rPr>
              <a:t>nodarbināto</a:t>
            </a:r>
          </a:p>
          <a:p>
            <a:pPr lvl="0"/>
            <a:endParaRPr lang="lv-LV" b="1" dirty="0" smtClean="0">
              <a:solidFill>
                <a:schemeClr val="tx1"/>
              </a:solidFill>
              <a:latin typeface="Calibri Light" panose="020F0302020204030204" pitchFamily="34" charset="0"/>
              <a:cs typeface="Calibri Light" panose="020F0302020204030204" pitchFamily="34" charset="0"/>
            </a:endParaRPr>
          </a:p>
          <a:p>
            <a:pPr lvl="0"/>
            <a:endParaRPr lang="lv-LV" b="1" dirty="0">
              <a:solidFill>
                <a:schemeClr val="tx1"/>
              </a:solidFill>
              <a:latin typeface="Calibri Light" panose="020F0302020204030204" pitchFamily="34" charset="0"/>
              <a:cs typeface="Calibri Light" panose="020F0302020204030204" pitchFamily="34" charset="0"/>
            </a:endParaRPr>
          </a:p>
          <a:p>
            <a:pPr lvl="0"/>
            <a:endParaRPr lang="lv-LV" b="1" dirty="0" smtClean="0">
              <a:solidFill>
                <a:schemeClr val="tx1"/>
              </a:solidFill>
              <a:latin typeface="Calibri Light" panose="020F0302020204030204" pitchFamily="34" charset="0"/>
              <a:cs typeface="Calibri Light" panose="020F0302020204030204" pitchFamily="34" charset="0"/>
            </a:endParaRPr>
          </a:p>
          <a:p>
            <a:pPr lvl="0"/>
            <a:endParaRPr lang="lv-LV" b="1" dirty="0" smtClean="0">
              <a:solidFill>
                <a:schemeClr val="tx1"/>
              </a:solidFill>
              <a:latin typeface="Calibri Light" panose="020F0302020204030204" pitchFamily="34" charset="0"/>
              <a:cs typeface="Calibri Light" panose="020F0302020204030204" pitchFamily="34" charset="0"/>
            </a:endParaRPr>
          </a:p>
          <a:p>
            <a:r>
              <a:rPr lang="lv-LV" dirty="0" err="1">
                <a:solidFill>
                  <a:schemeClr val="tx1"/>
                </a:solidFill>
                <a:latin typeface="Calibri Light" panose="020F0302020204030204" pitchFamily="34" charset="0"/>
                <a:cs typeface="Calibri Light" panose="020F0302020204030204" pitchFamily="34" charset="0"/>
              </a:rPr>
              <a:t>bioekonomikas</a:t>
            </a:r>
            <a:r>
              <a:rPr lang="lv-LV" dirty="0">
                <a:solidFill>
                  <a:schemeClr val="tx1"/>
                </a:solidFill>
                <a:latin typeface="Calibri Light" panose="020F0302020204030204" pitchFamily="34" charset="0"/>
                <a:cs typeface="Calibri Light" panose="020F0302020204030204" pitchFamily="34" charset="0"/>
              </a:rPr>
              <a:t> produktu pievienotās vērtības palielināšana vismaz </a:t>
            </a:r>
            <a:r>
              <a:rPr lang="lv-LV" b="1" dirty="0">
                <a:solidFill>
                  <a:schemeClr val="tx1"/>
                </a:solidFill>
                <a:latin typeface="Calibri Light" panose="020F0302020204030204" pitchFamily="34" charset="0"/>
                <a:cs typeface="Calibri Light" panose="020F0302020204030204" pitchFamily="34" charset="0"/>
              </a:rPr>
              <a:t>līdz 3,8 miljardiem EUR 2030. gadā; </a:t>
            </a:r>
            <a:endParaRPr lang="lv-LV" b="1" dirty="0" smtClean="0">
              <a:solidFill>
                <a:schemeClr val="tx1"/>
              </a:solidFill>
              <a:latin typeface="Calibri Light" panose="020F0302020204030204" pitchFamily="34" charset="0"/>
              <a:cs typeface="Calibri Light" panose="020F0302020204030204" pitchFamily="34" charset="0"/>
            </a:endParaRPr>
          </a:p>
          <a:p>
            <a:endParaRPr lang="lv-LV" b="1" dirty="0" smtClean="0">
              <a:solidFill>
                <a:schemeClr val="tx1"/>
              </a:solidFill>
              <a:latin typeface="Calibri Light" panose="020F0302020204030204" pitchFamily="34" charset="0"/>
              <a:cs typeface="Calibri Light" panose="020F0302020204030204" pitchFamily="34" charset="0"/>
            </a:endParaRPr>
          </a:p>
          <a:p>
            <a:pPr lvl="0"/>
            <a:endParaRPr lang="lv-LV" b="1" dirty="0" smtClean="0">
              <a:solidFill>
                <a:schemeClr val="tx1"/>
              </a:solidFill>
              <a:latin typeface="Calibri Light" panose="020F0302020204030204" pitchFamily="34" charset="0"/>
              <a:cs typeface="Calibri Light" panose="020F0302020204030204" pitchFamily="34" charset="0"/>
            </a:endParaRPr>
          </a:p>
          <a:p>
            <a:pPr lvl="0"/>
            <a:endParaRPr lang="lv-LV" b="1" dirty="0">
              <a:solidFill>
                <a:schemeClr val="tx1"/>
              </a:solidFill>
              <a:latin typeface="Calibri Light" panose="020F0302020204030204" pitchFamily="34" charset="0"/>
              <a:cs typeface="Calibri Light" panose="020F0302020204030204" pitchFamily="34" charset="0"/>
            </a:endParaRPr>
          </a:p>
          <a:p>
            <a:pPr lvl="0"/>
            <a:endParaRPr lang="lv-LV" b="1" dirty="0">
              <a:solidFill>
                <a:schemeClr val="tx1"/>
              </a:solidFill>
              <a:latin typeface="Calibri Light" panose="020F0302020204030204" pitchFamily="34" charset="0"/>
              <a:cs typeface="Calibri Light" panose="020F0302020204030204" pitchFamily="34" charset="0"/>
            </a:endParaRPr>
          </a:p>
          <a:p>
            <a:r>
              <a:rPr lang="lv-LV" dirty="0" err="1">
                <a:solidFill>
                  <a:schemeClr val="tx1"/>
                </a:solidFill>
                <a:latin typeface="Calibri Light" panose="020F0302020204030204" pitchFamily="34" charset="0"/>
                <a:cs typeface="Calibri Light" panose="020F0302020204030204" pitchFamily="34" charset="0"/>
              </a:rPr>
              <a:t>bioekonomikas</a:t>
            </a:r>
            <a:r>
              <a:rPr lang="lv-LV" dirty="0">
                <a:solidFill>
                  <a:schemeClr val="tx1"/>
                </a:solidFill>
                <a:latin typeface="Calibri Light" panose="020F0302020204030204" pitchFamily="34" charset="0"/>
                <a:cs typeface="Calibri Light" panose="020F0302020204030204" pitchFamily="34" charset="0"/>
              </a:rPr>
              <a:t> eksporta produkcijas vērtības palielināšana vismaz </a:t>
            </a:r>
            <a:r>
              <a:rPr lang="lv-LV" b="1" dirty="0">
                <a:solidFill>
                  <a:schemeClr val="tx1"/>
                </a:solidFill>
                <a:latin typeface="Calibri Light" panose="020F0302020204030204" pitchFamily="34" charset="0"/>
                <a:cs typeface="Calibri Light" panose="020F0302020204030204" pitchFamily="34" charset="0"/>
              </a:rPr>
              <a:t>līdz 9 miljardiem EUR 2030. gadā</a:t>
            </a:r>
            <a:r>
              <a:rPr lang="lv-LV" b="1" dirty="0" smtClean="0">
                <a:solidFill>
                  <a:schemeClr val="tx1"/>
                </a:solidFill>
                <a:latin typeface="Calibri Light" panose="020F0302020204030204" pitchFamily="34" charset="0"/>
                <a:cs typeface="Calibri Light" panose="020F0302020204030204" pitchFamily="34" charset="0"/>
              </a:rPr>
              <a:t>.</a:t>
            </a:r>
            <a:endParaRPr lang="lv-LV" b="1" dirty="0">
              <a:solidFill>
                <a:schemeClr val="tx1"/>
              </a:solidFill>
              <a:latin typeface="Calibri Light" panose="020F0302020204030204" pitchFamily="34" charset="0"/>
              <a:cs typeface="Calibri Light" panose="020F0302020204030204" pitchFamily="34" charset="0"/>
            </a:endParaRPr>
          </a:p>
        </p:txBody>
      </p:sp>
      <p:pic>
        <p:nvPicPr>
          <p:cNvPr id="5" name="Attēls 4"/>
          <p:cNvPicPr>
            <a:picLocks noChangeAspect="1"/>
          </p:cNvPicPr>
          <p:nvPr/>
        </p:nvPicPr>
        <p:blipFill>
          <a:blip r:embed="rId3"/>
          <a:stretch>
            <a:fillRect/>
          </a:stretch>
        </p:blipFill>
        <p:spPr>
          <a:xfrm>
            <a:off x="5053694" y="1417638"/>
            <a:ext cx="3480706" cy="1585817"/>
          </a:xfrm>
          <a:prstGeom prst="rect">
            <a:avLst/>
          </a:prstGeom>
        </p:spPr>
      </p:pic>
      <p:pic>
        <p:nvPicPr>
          <p:cNvPr id="6" name="Attēls 5"/>
          <p:cNvPicPr>
            <a:picLocks noChangeAspect="1"/>
          </p:cNvPicPr>
          <p:nvPr/>
        </p:nvPicPr>
        <p:blipFill>
          <a:blip r:embed="rId4"/>
          <a:stretch>
            <a:fillRect/>
          </a:stretch>
        </p:blipFill>
        <p:spPr>
          <a:xfrm>
            <a:off x="5046700" y="3163239"/>
            <a:ext cx="3494694" cy="1744528"/>
          </a:xfrm>
          <a:prstGeom prst="rect">
            <a:avLst/>
          </a:prstGeom>
        </p:spPr>
      </p:pic>
      <p:pic>
        <p:nvPicPr>
          <p:cNvPr id="7" name="Attēls 6"/>
          <p:cNvPicPr>
            <a:picLocks noChangeAspect="1"/>
          </p:cNvPicPr>
          <p:nvPr/>
        </p:nvPicPr>
        <p:blipFill>
          <a:blip r:embed="rId5"/>
          <a:stretch>
            <a:fillRect/>
          </a:stretch>
        </p:blipFill>
        <p:spPr>
          <a:xfrm>
            <a:off x="5053694" y="5067551"/>
            <a:ext cx="3487700" cy="1561849"/>
          </a:xfrm>
          <a:prstGeom prst="rect">
            <a:avLst/>
          </a:prstGeom>
        </p:spPr>
      </p:pic>
    </p:spTree>
    <p:extLst>
      <p:ext uri="{BB962C8B-B14F-4D97-AF65-F5344CB8AC3E}">
        <p14:creationId xmlns:p14="http://schemas.microsoft.com/office/powerpoint/2010/main" val="36527379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aida numura vietturis 5"/>
          <p:cNvSpPr>
            <a:spLocks noGrp="1"/>
          </p:cNvSpPr>
          <p:nvPr>
            <p:ph type="sldNum" sz="quarter" idx="13"/>
          </p:nvPr>
        </p:nvSpPr>
        <p:spPr bwMode="auto">
          <a:xfrm>
            <a:off x="8331200" y="6324600"/>
            <a:ext cx="5080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fld id="{AB92D143-868E-4A06-AFA3-9C42A15E4C1E}" type="slidenum">
              <a:rPr lang="en-US" altLang="en-US" sz="1000" smtClean="0">
                <a:solidFill>
                  <a:srgbClr val="898989"/>
                </a:solidFill>
                <a:latin typeface="Verdana" panose="020B0604030504040204" pitchFamily="34" charset="0"/>
              </a:rPr>
              <a:pPr/>
              <a:t>24</a:t>
            </a:fld>
            <a:endParaRPr lang="en-US" altLang="en-US" sz="1000" smtClean="0">
              <a:solidFill>
                <a:srgbClr val="898989"/>
              </a:solidFill>
              <a:latin typeface="Verdana" panose="020B0604030504040204" pitchFamily="34" charset="0"/>
            </a:endParaRPr>
          </a:p>
        </p:txBody>
      </p:sp>
      <p:sp>
        <p:nvSpPr>
          <p:cNvPr id="43011" name="TextBox 1"/>
          <p:cNvSpPr txBox="1">
            <a:spLocks noChangeArrowheads="1"/>
          </p:cNvSpPr>
          <p:nvPr/>
        </p:nvSpPr>
        <p:spPr bwMode="auto">
          <a:xfrm>
            <a:off x="1521149" y="216990"/>
            <a:ext cx="69104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lv-LV" altLang="lv-LV" sz="2400" b="1" dirty="0" smtClean="0">
                <a:latin typeface="Calibri Light" panose="020F0302020204030204" pitchFamily="34" charset="0"/>
                <a:cs typeface="Calibri Light" panose="020F0302020204030204" pitchFamily="34" charset="0"/>
              </a:rPr>
              <a:t>3.10 Ieguvumi tautsaimniecībai no </a:t>
            </a:r>
            <a:r>
              <a:rPr lang="lv-LV" altLang="lv-LV" sz="2400" b="1" dirty="0" err="1" smtClean="0">
                <a:latin typeface="Calibri Light" panose="020F0302020204030204" pitchFamily="34" charset="0"/>
                <a:cs typeface="Calibri Light" panose="020F0302020204030204" pitchFamily="34" charset="0"/>
              </a:rPr>
              <a:t>bioekonomikas</a:t>
            </a:r>
            <a:endParaRPr lang="lv-LV" altLang="lv-LV" sz="2400" b="1" dirty="0">
              <a:latin typeface="Calibri Light" panose="020F0302020204030204" pitchFamily="34" charset="0"/>
              <a:cs typeface="Calibri Light" panose="020F0302020204030204" pitchFamily="34" charset="0"/>
            </a:endParaRPr>
          </a:p>
        </p:txBody>
      </p:sp>
      <p:sp>
        <p:nvSpPr>
          <p:cNvPr id="43012" name="Satura vietturis 2"/>
          <p:cNvSpPr>
            <a:spLocks noGrp="1"/>
          </p:cNvSpPr>
          <p:nvPr>
            <p:ph idx="1"/>
          </p:nvPr>
        </p:nvSpPr>
        <p:spPr>
          <a:xfrm>
            <a:off x="4549775" y="1358900"/>
            <a:ext cx="4376738" cy="4965700"/>
          </a:xfrm>
        </p:spPr>
        <p:txBody>
          <a:bodyPr/>
          <a:lstStyle/>
          <a:p>
            <a:pPr marL="342900" indent="-342900" algn="just">
              <a:lnSpc>
                <a:spcPts val="2200"/>
              </a:lnSpc>
              <a:spcBef>
                <a:spcPts val="400"/>
              </a:spcBef>
              <a:spcAft>
                <a:spcPts val="400"/>
              </a:spcAft>
              <a:buClr>
                <a:srgbClr val="007A37"/>
              </a:buClr>
              <a:buFont typeface="Courier New" panose="02070309020205020404" pitchFamily="49" charset="0"/>
              <a:buChar char="o"/>
            </a:pPr>
            <a:r>
              <a:rPr lang="lv-LV" altLang="lv-LV" dirty="0" smtClean="0">
                <a:solidFill>
                  <a:srgbClr val="002060"/>
                </a:solidFill>
                <a:latin typeface="Calibri Light" panose="020F0302020204030204" pitchFamily="34" charset="0"/>
                <a:cs typeface="Calibri Light" panose="020F0302020204030204" pitchFamily="34" charset="0"/>
              </a:rPr>
              <a:t>Nodrošinājums ar pārtiku</a:t>
            </a:r>
            <a:endParaRPr lang="en-US" altLang="lv-LV" dirty="0" smtClean="0">
              <a:solidFill>
                <a:srgbClr val="002060"/>
              </a:solidFill>
              <a:latin typeface="Calibri Light" panose="020F0302020204030204" pitchFamily="34" charset="0"/>
              <a:cs typeface="Calibri Light" panose="020F0302020204030204" pitchFamily="34" charset="0"/>
            </a:endParaRPr>
          </a:p>
          <a:p>
            <a:pPr marL="342900" indent="-342900" algn="just">
              <a:lnSpc>
                <a:spcPts val="2200"/>
              </a:lnSpc>
              <a:spcBef>
                <a:spcPts val="400"/>
              </a:spcBef>
              <a:spcAft>
                <a:spcPts val="400"/>
              </a:spcAft>
              <a:buClr>
                <a:srgbClr val="007A37"/>
              </a:buClr>
              <a:buFont typeface="Courier New" panose="02070309020205020404" pitchFamily="49" charset="0"/>
              <a:buChar char="o"/>
            </a:pPr>
            <a:r>
              <a:rPr lang="lv-LV" altLang="lv-LV" dirty="0" smtClean="0">
                <a:solidFill>
                  <a:srgbClr val="002060"/>
                </a:solidFill>
                <a:latin typeface="Calibri Light" panose="020F0302020204030204" pitchFamily="34" charset="0"/>
                <a:cs typeface="Calibri Light" panose="020F0302020204030204" pitchFamily="34" charset="0"/>
              </a:rPr>
              <a:t>Uz zināšanās balstīta dabas resursu izmantošana</a:t>
            </a:r>
            <a:endParaRPr lang="en-US" altLang="lv-LV" dirty="0" smtClean="0">
              <a:solidFill>
                <a:srgbClr val="002060"/>
              </a:solidFill>
              <a:latin typeface="Calibri Light" panose="020F0302020204030204" pitchFamily="34" charset="0"/>
              <a:cs typeface="Calibri Light" panose="020F0302020204030204" pitchFamily="34" charset="0"/>
            </a:endParaRPr>
          </a:p>
          <a:p>
            <a:pPr marL="342900" indent="-342900" algn="just">
              <a:lnSpc>
                <a:spcPts val="2200"/>
              </a:lnSpc>
              <a:spcBef>
                <a:spcPts val="400"/>
              </a:spcBef>
              <a:spcAft>
                <a:spcPts val="400"/>
              </a:spcAft>
              <a:buClr>
                <a:srgbClr val="007A37"/>
              </a:buClr>
              <a:buFont typeface="Courier New" panose="02070309020205020404" pitchFamily="49" charset="0"/>
              <a:buChar char="o"/>
            </a:pPr>
            <a:r>
              <a:rPr lang="lv-LV" altLang="lv-LV" dirty="0" smtClean="0">
                <a:solidFill>
                  <a:srgbClr val="002060"/>
                </a:solidFill>
                <a:latin typeface="Calibri Light" panose="020F0302020204030204" pitchFamily="34" charset="0"/>
                <a:cs typeface="Calibri Light" panose="020F0302020204030204" pitchFamily="34" charset="0"/>
              </a:rPr>
              <a:t>Samazināta atkarība no fosilajiem resursiem</a:t>
            </a:r>
            <a:endParaRPr lang="en-US" altLang="lv-LV" dirty="0" smtClean="0">
              <a:solidFill>
                <a:srgbClr val="002060"/>
              </a:solidFill>
              <a:latin typeface="Calibri Light" panose="020F0302020204030204" pitchFamily="34" charset="0"/>
              <a:cs typeface="Calibri Light" panose="020F0302020204030204" pitchFamily="34" charset="0"/>
            </a:endParaRPr>
          </a:p>
          <a:p>
            <a:pPr marL="342900" indent="-342900" algn="just">
              <a:lnSpc>
                <a:spcPts val="2200"/>
              </a:lnSpc>
              <a:spcBef>
                <a:spcPts val="400"/>
              </a:spcBef>
              <a:spcAft>
                <a:spcPts val="400"/>
              </a:spcAft>
              <a:buClr>
                <a:srgbClr val="007A37"/>
              </a:buClr>
              <a:buFont typeface="Courier New" panose="02070309020205020404" pitchFamily="49" charset="0"/>
              <a:buChar char="o"/>
            </a:pPr>
            <a:r>
              <a:rPr lang="lv-LV" altLang="lv-LV" dirty="0" smtClean="0">
                <a:solidFill>
                  <a:srgbClr val="002060"/>
                </a:solidFill>
                <a:latin typeface="Calibri Light" panose="020F0302020204030204" pitchFamily="34" charset="0"/>
                <a:cs typeface="Calibri Light" panose="020F0302020204030204" pitchFamily="34" charset="0"/>
              </a:rPr>
              <a:t>Klimata pārmaiņu samazināšana un pielāgošanās klimata izmaiņā</a:t>
            </a:r>
            <a:endParaRPr lang="en-US" altLang="lv-LV" dirty="0" smtClean="0">
              <a:solidFill>
                <a:srgbClr val="002060"/>
              </a:solidFill>
              <a:latin typeface="Calibri Light" panose="020F0302020204030204" pitchFamily="34" charset="0"/>
              <a:cs typeface="Calibri Light" panose="020F0302020204030204" pitchFamily="34" charset="0"/>
            </a:endParaRPr>
          </a:p>
          <a:p>
            <a:pPr marL="342900" indent="-342900" algn="just">
              <a:lnSpc>
                <a:spcPts val="2200"/>
              </a:lnSpc>
              <a:spcBef>
                <a:spcPts val="400"/>
              </a:spcBef>
              <a:spcAft>
                <a:spcPts val="400"/>
              </a:spcAft>
              <a:buClr>
                <a:srgbClr val="007A37"/>
              </a:buClr>
              <a:buFont typeface="Courier New" panose="02070309020205020404" pitchFamily="49" charset="0"/>
              <a:buChar char="o"/>
            </a:pPr>
            <a:r>
              <a:rPr lang="lv-LV" altLang="lv-LV" dirty="0" smtClean="0">
                <a:solidFill>
                  <a:srgbClr val="002060"/>
                </a:solidFill>
                <a:latin typeface="Calibri Light" panose="020F0302020204030204" pitchFamily="34" charset="0"/>
                <a:cs typeface="Calibri Light" panose="020F0302020204030204" pitchFamily="34" charset="0"/>
              </a:rPr>
              <a:t>Darba vietu radīšana un konkurētspējas uzlabošana</a:t>
            </a:r>
            <a:endParaRPr lang="en-US" altLang="lv-LV" dirty="0" smtClean="0">
              <a:solidFill>
                <a:srgbClr val="002060"/>
              </a:solidFill>
              <a:latin typeface="Calibri Light" panose="020F0302020204030204" pitchFamily="34" charset="0"/>
              <a:cs typeface="Calibri Light" panose="020F0302020204030204" pitchFamily="34" charset="0"/>
            </a:endParaRPr>
          </a:p>
          <a:p>
            <a:pPr marL="342900" indent="-342900" algn="just">
              <a:lnSpc>
                <a:spcPts val="2200"/>
              </a:lnSpc>
              <a:spcBef>
                <a:spcPts val="400"/>
              </a:spcBef>
              <a:spcAft>
                <a:spcPts val="400"/>
              </a:spcAft>
              <a:buClr>
                <a:srgbClr val="007A37"/>
              </a:buClr>
              <a:buFont typeface="Courier New" panose="02070309020205020404" pitchFamily="49" charset="0"/>
              <a:buChar char="o"/>
            </a:pPr>
            <a:r>
              <a:rPr lang="lv-LV" altLang="lv-LV" dirty="0" smtClean="0">
                <a:solidFill>
                  <a:srgbClr val="002060"/>
                </a:solidFill>
                <a:latin typeface="Calibri Light" panose="020F0302020204030204" pitchFamily="34" charset="0"/>
                <a:cs typeface="Calibri Light" panose="020F0302020204030204" pitchFamily="34" charset="0"/>
              </a:rPr>
              <a:t>Saskaņota un kompleksa attīstības politiku veidošana</a:t>
            </a:r>
            <a:endParaRPr lang="en-US" altLang="lv-LV" dirty="0" smtClean="0">
              <a:solidFill>
                <a:srgbClr val="002060"/>
              </a:solidFill>
              <a:latin typeface="Calibri Light" panose="020F0302020204030204" pitchFamily="34" charset="0"/>
              <a:cs typeface="Calibri Light" panose="020F0302020204030204" pitchFamily="34" charset="0"/>
            </a:endParaRPr>
          </a:p>
          <a:p>
            <a:pPr marL="342900" indent="-342900" algn="just">
              <a:lnSpc>
                <a:spcPts val="2200"/>
              </a:lnSpc>
              <a:spcBef>
                <a:spcPts val="400"/>
              </a:spcBef>
              <a:spcAft>
                <a:spcPts val="400"/>
              </a:spcAft>
              <a:buClr>
                <a:srgbClr val="007A37"/>
              </a:buClr>
              <a:buFont typeface="Courier New" panose="02070309020205020404" pitchFamily="49" charset="0"/>
              <a:buChar char="o"/>
            </a:pPr>
            <a:r>
              <a:rPr lang="lv-LV" altLang="lv-LV" dirty="0" smtClean="0">
                <a:solidFill>
                  <a:srgbClr val="002060"/>
                </a:solidFill>
                <a:latin typeface="Calibri Light" panose="020F0302020204030204" pitchFamily="34" charset="0"/>
                <a:cs typeface="Calibri Light" panose="020F0302020204030204" pitchFamily="34" charset="0"/>
              </a:rPr>
              <a:t>Daudznozaru un </a:t>
            </a:r>
            <a:r>
              <a:rPr lang="lv-LV" altLang="lv-LV" sz="1700" dirty="0" smtClean="0">
                <a:solidFill>
                  <a:srgbClr val="002060"/>
                </a:solidFill>
                <a:latin typeface="Calibri Light" panose="020F0302020204030204" pitchFamily="34" charset="0"/>
                <a:cs typeface="Calibri Light" panose="020F0302020204030204" pitchFamily="34" charset="0"/>
              </a:rPr>
              <a:t>starpdisciplināra</a:t>
            </a:r>
            <a:r>
              <a:rPr lang="lv-LV" altLang="lv-LV" dirty="0" smtClean="0">
                <a:solidFill>
                  <a:srgbClr val="002060"/>
                </a:solidFill>
                <a:latin typeface="Calibri Light" panose="020F0302020204030204" pitchFamily="34" charset="0"/>
                <a:cs typeface="Calibri Light" panose="020F0302020204030204" pitchFamily="34" charset="0"/>
              </a:rPr>
              <a:t> pieeja zinātnē un inovāciju attīstībā</a:t>
            </a:r>
            <a:endParaRPr lang="en-US" altLang="lv-LV" dirty="0" smtClean="0">
              <a:solidFill>
                <a:srgbClr val="002060"/>
              </a:solidFill>
              <a:latin typeface="Calibri Light" panose="020F0302020204030204" pitchFamily="34" charset="0"/>
              <a:cs typeface="Calibri Light" panose="020F0302020204030204" pitchFamily="34" charset="0"/>
            </a:endParaRPr>
          </a:p>
        </p:txBody>
      </p:sp>
      <p:pic>
        <p:nvPicPr>
          <p:cNvPr id="43013" name="Attēls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622550"/>
            <a:ext cx="4459288"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94868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1736986" y="177647"/>
            <a:ext cx="3172336"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marL="0" marR="0" lvl="0" indent="0" algn="ctr" defTabSz="938213" rtl="0" eaLnBrk="0" fontAlgn="base" latinLnBrk="0" hangingPunct="0">
              <a:lnSpc>
                <a:spcPct val="100000"/>
              </a:lnSpc>
              <a:spcBef>
                <a:spcPct val="0"/>
              </a:spcBef>
              <a:spcAft>
                <a:spcPct val="0"/>
              </a:spcAft>
              <a:buClrTx/>
              <a:buSzTx/>
              <a:buFontTx/>
              <a:buNone/>
              <a:tabLst/>
              <a:defRPr/>
            </a:pPr>
            <a:r>
              <a:rPr kumimoji="0" lang="lv-LV" altLang="en-US" sz="2400" b="1" i="0" u="none" strike="noStrike" kern="1200" cap="none" spc="0" normalizeH="0" baseline="0" noProof="0" dirty="0" smtClean="0">
                <a:ln>
                  <a:noFill/>
                </a:ln>
                <a:solidFill>
                  <a:prstClr val="black"/>
                </a:solidFill>
                <a:effectLst/>
                <a:uLnTx/>
                <a:uFillTx/>
                <a:latin typeface="Calibri Light" panose="020F0302020204030204" pitchFamily="34" charset="0"/>
                <a:ea typeface="Verdana" panose="020B0604030504040204" pitchFamily="34" charset="0"/>
                <a:cs typeface="Calibri Light" panose="020F0302020204030204" pitchFamily="34" charset="0"/>
              </a:rPr>
              <a:t>4.2 «Viena veselība»</a:t>
            </a:r>
          </a:p>
        </p:txBody>
      </p:sp>
      <p:pic>
        <p:nvPicPr>
          <p:cNvPr id="6" name="Attēls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2444" y="929787"/>
            <a:ext cx="4754079" cy="3966063"/>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upa 12"/>
          <p:cNvGrpSpPr/>
          <p:nvPr/>
        </p:nvGrpSpPr>
        <p:grpSpPr>
          <a:xfrm>
            <a:off x="950921" y="1257300"/>
            <a:ext cx="7324725" cy="5372100"/>
            <a:chOff x="-38100" y="-247650"/>
            <a:chExt cx="7324725" cy="5372100"/>
          </a:xfrm>
        </p:grpSpPr>
        <p:sp>
          <p:nvSpPr>
            <p:cNvPr id="14" name="Labā bultiņa 13"/>
            <p:cNvSpPr/>
            <p:nvPr/>
          </p:nvSpPr>
          <p:spPr>
            <a:xfrm rot="668521">
              <a:off x="-38100" y="-228600"/>
              <a:ext cx="2000250" cy="1209675"/>
            </a:xfrm>
            <a:prstGeom prst="rightArrow">
              <a:avLst/>
            </a:prstGeom>
            <a:ln>
              <a:solidFill>
                <a:schemeClr val="accent1">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lv-LV" sz="1600" b="1" dirty="0">
                  <a:effectLst/>
                  <a:latin typeface="Calibri Light" panose="020F0302020204030204" pitchFamily="34" charset="0"/>
                  <a:ea typeface="Calibri" panose="020F0502020204030204" pitchFamily="34" charset="0"/>
                  <a:cs typeface="Calibri Light" panose="020F0302020204030204" pitchFamily="34" charset="0"/>
                </a:rPr>
                <a:t>Veselības ministrija</a:t>
              </a:r>
              <a:endParaRPr lang="lv-LV" sz="1100" dirty="0">
                <a:effectLst/>
                <a:latin typeface="Calibri Light" panose="020F0302020204030204" pitchFamily="34" charset="0"/>
                <a:ea typeface="Calibri" panose="020F0502020204030204" pitchFamily="34" charset="0"/>
                <a:cs typeface="Calibri Light" panose="020F0302020204030204" pitchFamily="34" charset="0"/>
              </a:endParaRPr>
            </a:p>
          </p:txBody>
        </p:sp>
        <p:sp>
          <p:nvSpPr>
            <p:cNvPr id="15" name="Kreisā bultiņa 14"/>
            <p:cNvSpPr/>
            <p:nvPr/>
          </p:nvSpPr>
          <p:spPr>
            <a:xfrm rot="20243168">
              <a:off x="5438775" y="-247650"/>
              <a:ext cx="1847850" cy="1162050"/>
            </a:xfrm>
            <a:prstGeom prst="leftArrow">
              <a:avLst/>
            </a:prstGeom>
            <a:ln>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lv-LV" sz="1600" b="1" dirty="0" smtClean="0">
                  <a:effectLst/>
                  <a:latin typeface="Calibri Light" panose="020F0302020204030204" pitchFamily="34" charset="0"/>
                  <a:ea typeface="Calibri" panose="020F0502020204030204" pitchFamily="34" charset="0"/>
                  <a:cs typeface="Calibri Light" panose="020F0302020204030204" pitchFamily="34" charset="0"/>
                </a:rPr>
                <a:t>VARAM </a:t>
              </a:r>
              <a:endParaRPr lang="lv-LV" sz="1100" dirty="0">
                <a:effectLst/>
                <a:latin typeface="Calibri Light" panose="020F0302020204030204" pitchFamily="34" charset="0"/>
                <a:ea typeface="Calibri" panose="020F0502020204030204" pitchFamily="34" charset="0"/>
                <a:cs typeface="Calibri Light" panose="020F0302020204030204" pitchFamily="34" charset="0"/>
              </a:endParaRPr>
            </a:p>
          </p:txBody>
        </p:sp>
        <p:sp>
          <p:nvSpPr>
            <p:cNvPr id="16" name="Augšupvērstā bultiņa 15"/>
            <p:cNvSpPr/>
            <p:nvPr/>
          </p:nvSpPr>
          <p:spPr>
            <a:xfrm>
              <a:off x="3086100" y="3390900"/>
              <a:ext cx="1343025" cy="1733550"/>
            </a:xfrm>
            <a:prstGeom prst="upArrow">
              <a:avLst/>
            </a:prstGeom>
            <a:ln>
              <a:solidFill>
                <a:schemeClr val="accent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vert"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lv-LV" sz="1600" b="1">
                  <a:effectLst/>
                  <a:latin typeface="Calibri Light" panose="020F0302020204030204" pitchFamily="34" charset="0"/>
                  <a:ea typeface="Calibri" panose="020F0502020204030204" pitchFamily="34" charset="0"/>
                  <a:cs typeface="Calibri Light" panose="020F0302020204030204" pitchFamily="34" charset="0"/>
                </a:rPr>
                <a:t>Zemkopības ministrija</a:t>
              </a:r>
              <a:endParaRPr lang="lv-LV" sz="1100">
                <a:effectLst/>
                <a:latin typeface="Calibri Light" panose="020F0302020204030204" pitchFamily="34" charset="0"/>
                <a:ea typeface="Calibri" panose="020F0502020204030204" pitchFamily="34" charset="0"/>
                <a:cs typeface="Calibri Light" panose="020F0302020204030204" pitchFamily="34" charset="0"/>
              </a:endParaRPr>
            </a:p>
          </p:txBody>
        </p:sp>
      </p:grpSp>
    </p:spTree>
    <p:extLst>
      <p:ext uri="{BB962C8B-B14F-4D97-AF65-F5344CB8AC3E}">
        <p14:creationId xmlns:p14="http://schemas.microsoft.com/office/powerpoint/2010/main" val="30829247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1736985" y="177647"/>
            <a:ext cx="6933289"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lvl="0"/>
            <a:r>
              <a:rPr kumimoji="0" lang="lv-LV" altLang="en-US" sz="2400" i="0" u="none" strike="noStrike" kern="1200" cap="none" spc="0" normalizeH="0" baseline="0" noProof="0" dirty="0" smtClean="0">
                <a:ln>
                  <a:noFill/>
                </a:ln>
                <a:solidFill>
                  <a:prstClr val="black"/>
                </a:solidFill>
                <a:effectLst/>
                <a:uLnTx/>
                <a:uFillTx/>
                <a:latin typeface="Calibri Light" panose="020F0302020204030204" pitchFamily="34" charset="0"/>
                <a:cs typeface="Calibri Light" panose="020F0302020204030204" pitchFamily="34" charset="0"/>
              </a:rPr>
              <a:t>4.2 </a:t>
            </a:r>
            <a:r>
              <a:rPr lang="en-GB" dirty="0" err="1" smtClean="0">
                <a:latin typeface="Calibri Light" panose="020F0302020204030204" pitchFamily="34" charset="0"/>
                <a:cs typeface="Calibri Light" panose="020F0302020204030204" pitchFamily="34" charset="0"/>
              </a:rPr>
              <a:t>Antimikrobiālās</a:t>
            </a:r>
            <a:r>
              <a:rPr lang="en-GB" dirty="0" smtClean="0">
                <a:latin typeface="Calibri Light" panose="020F0302020204030204" pitchFamily="34" charset="0"/>
                <a:cs typeface="Calibri Light" panose="020F0302020204030204" pitchFamily="34" charset="0"/>
              </a:rPr>
              <a:t> </a:t>
            </a:r>
            <a:r>
              <a:rPr lang="en-GB" dirty="0" err="1">
                <a:latin typeface="Calibri Light" panose="020F0302020204030204" pitchFamily="34" charset="0"/>
                <a:cs typeface="Calibri Light" panose="020F0302020204030204" pitchFamily="34" charset="0"/>
              </a:rPr>
              <a:t>rezistences</a:t>
            </a:r>
            <a:r>
              <a:rPr lang="en-GB" dirty="0">
                <a:latin typeface="Calibri Light" panose="020F0302020204030204" pitchFamily="34" charset="0"/>
                <a:cs typeface="Calibri Light" panose="020F0302020204030204" pitchFamily="34" charset="0"/>
              </a:rPr>
              <a:t> </a:t>
            </a:r>
            <a:r>
              <a:rPr lang="en-GB" dirty="0" err="1">
                <a:latin typeface="Calibri Light" panose="020F0302020204030204" pitchFamily="34" charset="0"/>
                <a:cs typeface="Calibri Light" panose="020F0302020204030204" pitchFamily="34" charset="0"/>
              </a:rPr>
              <a:t>attīstības</a:t>
            </a:r>
            <a:r>
              <a:rPr lang="en-GB" dirty="0">
                <a:latin typeface="Calibri Light" panose="020F0302020204030204" pitchFamily="34" charset="0"/>
                <a:cs typeface="Calibri Light" panose="020F0302020204030204" pitchFamily="34" charset="0"/>
              </a:rPr>
              <a:t> </a:t>
            </a:r>
            <a:r>
              <a:rPr lang="en-GB" dirty="0" err="1">
                <a:latin typeface="Calibri Light" panose="020F0302020204030204" pitchFamily="34" charset="0"/>
                <a:cs typeface="Calibri Light" panose="020F0302020204030204" pitchFamily="34" charset="0"/>
              </a:rPr>
              <a:t>ierobežošana</a:t>
            </a:r>
            <a:r>
              <a:rPr lang="lv-LV" dirty="0">
                <a:latin typeface="Calibri Light" panose="020F0302020204030204" pitchFamily="34" charset="0"/>
                <a:cs typeface="Calibri Light" panose="020F0302020204030204" pitchFamily="34" charset="0"/>
              </a:rPr>
              <a:t> «Vienas veselības» ietvarā</a:t>
            </a:r>
            <a:endParaRPr kumimoji="0" lang="lv-LV" altLang="en-US" sz="2400" i="0" u="none" strike="noStrike" kern="1200" cap="none" spc="0" normalizeH="0" baseline="0" noProof="0" dirty="0" smtClean="0">
              <a:ln>
                <a:noFill/>
              </a:ln>
              <a:solidFill>
                <a:prstClr val="black"/>
              </a:solidFill>
              <a:effectLst/>
              <a:uLnTx/>
              <a:uFillTx/>
              <a:latin typeface="Calibri Light" panose="020F0302020204030204" pitchFamily="34" charset="0"/>
              <a:cs typeface="Calibri Light" panose="020F0302020204030204" pitchFamily="34" charset="0"/>
            </a:endParaRPr>
          </a:p>
        </p:txBody>
      </p:sp>
      <p:sp>
        <p:nvSpPr>
          <p:cNvPr id="9" name="Content Placeholder 8"/>
          <p:cNvSpPr>
            <a:spLocks noGrp="1"/>
          </p:cNvSpPr>
          <p:nvPr>
            <p:ph idx="1"/>
          </p:nvPr>
        </p:nvSpPr>
        <p:spPr>
          <a:xfrm>
            <a:off x="672030" y="1871229"/>
            <a:ext cx="8130448" cy="3141446"/>
          </a:xfrm>
        </p:spPr>
        <p:txBody>
          <a:bodyPr>
            <a:normAutofit fontScale="40000" lnSpcReduction="20000"/>
          </a:bodyPr>
          <a:lstStyle/>
          <a:p>
            <a:r>
              <a:rPr lang="lv-LV" sz="4500" b="1" dirty="0" smtClean="0">
                <a:latin typeface="Calibri Light" panose="020F0302020204030204" pitchFamily="34" charset="0"/>
                <a:cs typeface="Calibri Light" panose="020F0302020204030204" pitchFamily="34" charset="0"/>
              </a:rPr>
              <a:t>Pasākumi antibiotiku lietošanas samazināšanai:</a:t>
            </a:r>
          </a:p>
          <a:p>
            <a:endParaRPr lang="lv-LV" sz="4500" u="sng" dirty="0" smtClean="0">
              <a:latin typeface="Calibri Light" panose="020F0302020204030204" pitchFamily="34" charset="0"/>
              <a:cs typeface="Calibri Light" panose="020F0302020204030204" pitchFamily="34" charset="0"/>
            </a:endParaRPr>
          </a:p>
          <a:p>
            <a:r>
              <a:rPr lang="lv-LV" sz="4500" dirty="0" smtClean="0">
                <a:latin typeface="Calibri Light" panose="020F0302020204030204" pitchFamily="34" charset="0"/>
                <a:cs typeface="Calibri Light" panose="020F0302020204030204" pitchFamily="34" charset="0"/>
              </a:rPr>
              <a:t>1) antibiotiku atbildīga un piesardzīga lietošana</a:t>
            </a:r>
          </a:p>
          <a:p>
            <a:endParaRPr lang="lv-LV" sz="4500" dirty="0" smtClean="0">
              <a:latin typeface="Calibri Light" panose="020F0302020204030204" pitchFamily="34" charset="0"/>
              <a:cs typeface="Calibri Light" panose="020F0302020204030204" pitchFamily="34" charset="0"/>
            </a:endParaRPr>
          </a:p>
          <a:p>
            <a:r>
              <a:rPr lang="lv-LV" sz="4500" dirty="0" smtClean="0">
                <a:latin typeface="Calibri Light" panose="020F0302020204030204" pitchFamily="34" charset="0"/>
                <a:cs typeface="Calibri Light" panose="020F0302020204030204" pitchFamily="34" charset="0"/>
              </a:rPr>
              <a:t>2) dzīvnieku veselības nodrošināšana (turēšana, kopšana, biodrošība)</a:t>
            </a:r>
          </a:p>
          <a:p>
            <a:endParaRPr lang="lv-LV" sz="4500" dirty="0" smtClean="0">
              <a:latin typeface="Calibri Light" panose="020F0302020204030204" pitchFamily="34" charset="0"/>
              <a:cs typeface="Calibri Light" panose="020F0302020204030204" pitchFamily="34" charset="0"/>
            </a:endParaRPr>
          </a:p>
          <a:p>
            <a:r>
              <a:rPr lang="lv-LV" sz="4500" dirty="0" smtClean="0">
                <a:latin typeface="Calibri Light" panose="020F0302020204030204" pitchFamily="34" charset="0"/>
                <a:cs typeface="Calibri Light" panose="020F0302020204030204" pitchFamily="34" charset="0"/>
              </a:rPr>
              <a:t>3) dzīvnieku infekcijas slimību ierobežošana </a:t>
            </a:r>
          </a:p>
          <a:p>
            <a:endParaRPr lang="lv-LV" sz="4500" dirty="0" smtClean="0">
              <a:latin typeface="Calibri Light" panose="020F0302020204030204" pitchFamily="34" charset="0"/>
              <a:cs typeface="Calibri Light" panose="020F0302020204030204" pitchFamily="34" charset="0"/>
            </a:endParaRPr>
          </a:p>
          <a:p>
            <a:r>
              <a:rPr lang="lv-LV" sz="4500" dirty="0" smtClean="0">
                <a:latin typeface="Calibri Light" panose="020F0302020204030204" pitchFamily="34" charset="0"/>
                <a:cs typeface="Calibri Light" panose="020F0302020204030204" pitchFamily="34" charset="0"/>
              </a:rPr>
              <a:t>4) antimikrobiālo līdzekļu izplatīšanas un lietošanas izsekojamība  e-vidē</a:t>
            </a:r>
          </a:p>
          <a:p>
            <a:endParaRPr lang="lv-LV" sz="4500" dirty="0" smtClean="0">
              <a:latin typeface="Calibri Light" panose="020F0302020204030204" pitchFamily="34" charset="0"/>
              <a:cs typeface="Calibri Light" panose="020F0302020204030204" pitchFamily="34" charset="0"/>
            </a:endParaRPr>
          </a:p>
          <a:p>
            <a:r>
              <a:rPr lang="lv-LV" sz="4500" dirty="0" smtClean="0">
                <a:latin typeface="Calibri Light" panose="020F0302020204030204" pitchFamily="34" charset="0"/>
                <a:cs typeface="Calibri Light" panose="020F0302020204030204" pitchFamily="34" charset="0"/>
              </a:rPr>
              <a:t>5) zinātne, izglītība, informētība</a:t>
            </a:r>
            <a:endParaRPr lang="en-GB"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9403669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Slide Number Placeholder 5"/>
          <p:cNvSpPr>
            <a:spLocks noGrp="1"/>
          </p:cNvSpPr>
          <p:nvPr>
            <p:ph type="sldNum" sz="quarter" idx="13"/>
          </p:nvPr>
        </p:nvSpPr>
        <p:spPr bwMode="auto">
          <a:xfrm>
            <a:off x="8410755" y="6324600"/>
            <a:ext cx="42844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A5D1C11-8470-4591-9F26-7C3308B0856A}" type="slidenum">
              <a:rPr lang="en-US" altLang="en-US" smtClean="0"/>
              <a:pPr/>
              <a:t>27</a:t>
            </a:fld>
            <a:endParaRPr lang="en-US" altLang="en-US" dirty="0" smtClean="0"/>
          </a:p>
        </p:txBody>
      </p:sp>
      <p:sp>
        <p:nvSpPr>
          <p:cNvPr id="8" name="Title 1"/>
          <p:cNvSpPr>
            <a:spLocks noGrp="1"/>
          </p:cNvSpPr>
          <p:nvPr>
            <p:ph type="title"/>
          </p:nvPr>
        </p:nvSpPr>
        <p:spPr>
          <a:xfrm>
            <a:off x="2590800" y="381000"/>
            <a:ext cx="6096000" cy="1036638"/>
          </a:xfrm>
        </p:spPr>
        <p:txBody>
          <a:bodyPr>
            <a:normAutofit/>
          </a:bodyPr>
          <a:lstStyle/>
          <a:p>
            <a:r>
              <a:rPr lang="lv-LV" altLang="en-US" sz="3200" dirty="0" smtClean="0">
                <a:latin typeface="Calibri" panose="020F0502020204030204" pitchFamily="34" charset="0"/>
                <a:cs typeface="Calibri" panose="020F0502020204030204" pitchFamily="34" charset="0"/>
              </a:rPr>
              <a:t>Saturs</a:t>
            </a:r>
          </a:p>
        </p:txBody>
      </p:sp>
      <p:sp>
        <p:nvSpPr>
          <p:cNvPr id="2" name="TextBox 1"/>
          <p:cNvSpPr txBox="1"/>
          <p:nvPr/>
        </p:nvSpPr>
        <p:spPr>
          <a:xfrm>
            <a:off x="561278" y="1672682"/>
            <a:ext cx="7973122" cy="2631490"/>
          </a:xfrm>
          <a:prstGeom prst="rect">
            <a:avLst/>
          </a:prstGeom>
          <a:noFill/>
        </p:spPr>
        <p:txBody>
          <a:bodyPr wrap="square" rtlCol="0">
            <a:spAutoFit/>
          </a:bodyPr>
          <a:lstStyle/>
          <a:p>
            <a:pPr lvl="1" indent="0">
              <a:lnSpc>
                <a:spcPct val="150000"/>
              </a:lnSpc>
              <a:spcBef>
                <a:spcPts val="600"/>
              </a:spcBef>
            </a:pPr>
            <a:r>
              <a:rPr lang="lv-LV" sz="2400" dirty="0" smtClean="0">
                <a:latin typeface="Calibri Light" panose="020F0302020204030204" pitchFamily="34" charset="0"/>
                <a:cs typeface="Calibri Light" panose="020F0302020204030204" pitchFamily="34" charset="0"/>
              </a:rPr>
              <a:t>1. Lauksaimniecības nozare Latvijā</a:t>
            </a:r>
          </a:p>
          <a:p>
            <a:pPr lvl="1" indent="0">
              <a:lnSpc>
                <a:spcPct val="150000"/>
              </a:lnSpc>
              <a:spcBef>
                <a:spcPts val="600"/>
              </a:spcBef>
            </a:pPr>
            <a:r>
              <a:rPr lang="lv-LV" sz="2400" dirty="0" smtClean="0">
                <a:latin typeface="Calibri Light" panose="020F0302020204030204" pitchFamily="34" charset="0"/>
                <a:cs typeface="Calibri Light" panose="020F0302020204030204" pitchFamily="34" charset="0"/>
              </a:rPr>
              <a:t>2. Lauksaimniecības ražošanas iespējas un potenciāls</a:t>
            </a:r>
          </a:p>
          <a:p>
            <a:pPr lvl="1" indent="0">
              <a:lnSpc>
                <a:spcPct val="150000"/>
              </a:lnSpc>
              <a:spcBef>
                <a:spcPts val="600"/>
              </a:spcBef>
            </a:pPr>
            <a:r>
              <a:rPr lang="lv-LV" sz="2400" dirty="0">
                <a:latin typeface="Calibri Light" panose="020F0302020204030204" pitchFamily="34" charset="0"/>
                <a:cs typeface="Calibri Light" panose="020F0302020204030204" pitchFamily="34" charset="0"/>
              </a:rPr>
              <a:t>3. </a:t>
            </a:r>
            <a:r>
              <a:rPr lang="en-US" sz="2400" dirty="0" err="1">
                <a:latin typeface="Calibri Light" panose="020F0302020204030204" pitchFamily="34" charset="0"/>
                <a:cs typeface="Calibri Light" panose="020F0302020204030204" pitchFamily="34" charset="0"/>
              </a:rPr>
              <a:t>Lauksaimniecības</a:t>
            </a:r>
            <a:r>
              <a:rPr lang="en-US" sz="2400" dirty="0">
                <a:latin typeface="Calibri Light" panose="020F0302020204030204" pitchFamily="34" charset="0"/>
                <a:cs typeface="Calibri Light" panose="020F0302020204030204" pitchFamily="34" charset="0"/>
              </a:rPr>
              <a:t> </a:t>
            </a:r>
            <a:r>
              <a:rPr lang="en-US" sz="2400" dirty="0" err="1">
                <a:latin typeface="Calibri Light" panose="020F0302020204030204" pitchFamily="34" charset="0"/>
                <a:cs typeface="Calibri Light" panose="020F0302020204030204" pitchFamily="34" charset="0"/>
              </a:rPr>
              <a:t>nozares</a:t>
            </a:r>
            <a:r>
              <a:rPr lang="en-US" sz="2400" dirty="0">
                <a:latin typeface="Calibri Light" panose="020F0302020204030204" pitchFamily="34" charset="0"/>
                <a:cs typeface="Calibri Light" panose="020F0302020204030204" pitchFamily="34" charset="0"/>
              </a:rPr>
              <a:t> </a:t>
            </a:r>
            <a:r>
              <a:rPr lang="en-US" sz="2400" dirty="0" err="1">
                <a:latin typeface="Calibri Light" panose="020F0302020204030204" pitchFamily="34" charset="0"/>
                <a:cs typeface="Calibri Light" panose="020F0302020204030204" pitchFamily="34" charset="0"/>
              </a:rPr>
              <a:t>i</a:t>
            </a:r>
            <a:r>
              <a:rPr lang="lv-LV" sz="2400" dirty="0" err="1">
                <a:latin typeface="Calibri Light" panose="020F0302020204030204" pitchFamily="34" charset="0"/>
                <a:cs typeface="Calibri Light" panose="020F0302020204030204" pitchFamily="34" charset="0"/>
              </a:rPr>
              <a:t>zaicinājumi</a:t>
            </a:r>
            <a:endParaRPr lang="lv-LV" sz="2400" dirty="0">
              <a:latin typeface="Calibri Light" panose="020F0302020204030204" pitchFamily="34" charset="0"/>
              <a:cs typeface="Calibri Light" panose="020F0302020204030204" pitchFamily="34" charset="0"/>
            </a:endParaRPr>
          </a:p>
          <a:p>
            <a:pPr lvl="1" indent="0">
              <a:lnSpc>
                <a:spcPct val="150000"/>
              </a:lnSpc>
              <a:spcBef>
                <a:spcPts val="600"/>
              </a:spcBef>
            </a:pPr>
            <a:r>
              <a:rPr lang="lv-LV" sz="2800" b="1" dirty="0">
                <a:latin typeface="Calibri Light" panose="020F0302020204030204" pitchFamily="34" charset="0"/>
                <a:cs typeface="Calibri Light" panose="020F0302020204030204" pitchFamily="34" charset="0"/>
              </a:rPr>
              <a:t>4. L</a:t>
            </a:r>
            <a:r>
              <a:rPr lang="en-US" sz="2800" b="1" dirty="0" err="1">
                <a:latin typeface="Calibri Light" panose="020F0302020204030204" pitchFamily="34" charset="0"/>
                <a:cs typeface="Calibri Light" panose="020F0302020204030204" pitchFamily="34" charset="0"/>
              </a:rPr>
              <a:t>auksaimniecība</a:t>
            </a:r>
            <a:r>
              <a:rPr lang="lv-LV" sz="2800" b="1" dirty="0">
                <a:latin typeface="Calibri Light" panose="020F0302020204030204" pitchFamily="34" charset="0"/>
                <a:cs typeface="Calibri Light" panose="020F0302020204030204" pitchFamily="34" charset="0"/>
              </a:rPr>
              <a:t> un NAP</a:t>
            </a:r>
          </a:p>
        </p:txBody>
      </p:sp>
    </p:spTree>
    <p:extLst>
      <p:ext uri="{BB962C8B-B14F-4D97-AF65-F5344CB8AC3E}">
        <p14:creationId xmlns:p14="http://schemas.microsoft.com/office/powerpoint/2010/main" val="28395572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1506153" y="1414056"/>
            <a:ext cx="2319130" cy="49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r>
              <a:rPr lang="lv-LV" sz="1400" b="0" cap="all" dirty="0">
                <a:solidFill>
                  <a:schemeClr val="tx1">
                    <a:lumMod val="75000"/>
                    <a:lumOff val="25000"/>
                  </a:schemeClr>
                </a:solidFill>
                <a:latin typeface="Calibri" panose="020F0502020204030204" pitchFamily="34" charset="0"/>
                <a:cs typeface="Calibri" panose="020F0502020204030204" pitchFamily="34" charset="0"/>
              </a:rPr>
              <a:t>Dzimstība, dzīvildze</a:t>
            </a:r>
          </a:p>
        </p:txBody>
      </p:sp>
      <p:sp>
        <p:nvSpPr>
          <p:cNvPr id="6" name="Title 1"/>
          <p:cNvSpPr txBox="1">
            <a:spLocks/>
          </p:cNvSpPr>
          <p:nvPr/>
        </p:nvSpPr>
        <p:spPr bwMode="auto">
          <a:xfrm>
            <a:off x="1506153" y="2202323"/>
            <a:ext cx="2405269" cy="402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r>
              <a:rPr lang="lv-LV" sz="1400" b="0" cap="all" dirty="0" smtClean="0">
                <a:solidFill>
                  <a:schemeClr val="tx1">
                    <a:lumMod val="75000"/>
                    <a:lumOff val="25000"/>
                  </a:schemeClr>
                </a:solidFill>
                <a:latin typeface="Calibri" panose="020F0502020204030204" pitchFamily="34" charset="0"/>
                <a:cs typeface="Calibri" panose="020F0502020204030204" pitchFamily="34" charset="0"/>
              </a:rPr>
              <a:t>zināšanas un prasmes</a:t>
            </a:r>
            <a:endParaRPr lang="lv-LV" sz="1400" b="0" cap="all"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7" name="Title 1"/>
          <p:cNvSpPr txBox="1">
            <a:spLocks/>
          </p:cNvSpPr>
          <p:nvPr/>
        </p:nvSpPr>
        <p:spPr bwMode="auto">
          <a:xfrm>
            <a:off x="1512078" y="3381119"/>
            <a:ext cx="2179982" cy="298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r>
              <a:rPr lang="lv-LV" sz="1400" b="0" cap="all" dirty="0" smtClean="0">
                <a:solidFill>
                  <a:schemeClr val="tx1">
                    <a:lumMod val="75000"/>
                    <a:lumOff val="25000"/>
                  </a:schemeClr>
                </a:solidFill>
                <a:latin typeface="Calibri" panose="020F0502020204030204" pitchFamily="34" charset="0"/>
                <a:cs typeface="Calibri" panose="020F0502020204030204" pitchFamily="34" charset="0"/>
              </a:rPr>
              <a:t>materiālā labklājība</a:t>
            </a:r>
            <a:endParaRPr lang="lv-LV" sz="1400" b="0" cap="all"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9" name="Title 1"/>
          <p:cNvSpPr txBox="1">
            <a:spLocks/>
          </p:cNvSpPr>
          <p:nvPr/>
        </p:nvSpPr>
        <p:spPr bwMode="auto">
          <a:xfrm>
            <a:off x="1512078" y="4576156"/>
            <a:ext cx="1390186" cy="512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r>
              <a:rPr lang="lv-LV" sz="1400" b="0" cap="all" dirty="0" smtClean="0">
                <a:solidFill>
                  <a:schemeClr val="tx1">
                    <a:lumMod val="75000"/>
                    <a:lumOff val="25000"/>
                  </a:schemeClr>
                </a:solidFill>
                <a:latin typeface="Calibri" panose="020F0502020204030204" pitchFamily="34" charset="0"/>
                <a:cs typeface="Calibri" panose="020F0502020204030204" pitchFamily="34" charset="0"/>
              </a:rPr>
              <a:t> Dzīves vide</a:t>
            </a:r>
            <a:endParaRPr lang="lv-LV" sz="1400" b="0" cap="all"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0" name="Title 1"/>
          <p:cNvSpPr txBox="1">
            <a:spLocks/>
          </p:cNvSpPr>
          <p:nvPr/>
        </p:nvSpPr>
        <p:spPr bwMode="auto">
          <a:xfrm>
            <a:off x="1509455" y="5584173"/>
            <a:ext cx="2822713" cy="40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marL="0" lvl="1" indent="0" algn="l"/>
            <a:r>
              <a:rPr lang="lv-LV" sz="1400" kern="0" cap="all" dirty="0" smtClean="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rPr>
              <a:t>ATPŪTA, KULTŪRA, SPORTS </a:t>
            </a:r>
            <a:endParaRPr lang="lv-LV" sz="1400" kern="0" cap="all" dirty="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endParaRPr>
          </a:p>
        </p:txBody>
      </p:sp>
      <p:sp>
        <p:nvSpPr>
          <p:cNvPr id="11" name="Title 1"/>
          <p:cNvSpPr txBox="1">
            <a:spLocks/>
          </p:cNvSpPr>
          <p:nvPr/>
        </p:nvSpPr>
        <p:spPr bwMode="auto">
          <a:xfrm>
            <a:off x="1509455" y="6308033"/>
            <a:ext cx="2079299" cy="337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marL="0" lvl="1" indent="0" algn="l"/>
            <a:r>
              <a:rPr lang="lv-LV" sz="1400" kern="0" cap="all" dirty="0" smtClean="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rPr>
              <a:t>VALSTISKUMA APZIŅA</a:t>
            </a:r>
            <a:endParaRPr lang="lv-LV" sz="1400" kern="0" cap="all" dirty="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endParaRPr>
          </a:p>
        </p:txBody>
      </p:sp>
      <p:sp>
        <p:nvSpPr>
          <p:cNvPr id="12" name="Title 1"/>
          <p:cNvSpPr txBox="1">
            <a:spLocks/>
          </p:cNvSpPr>
          <p:nvPr/>
        </p:nvSpPr>
        <p:spPr bwMode="auto">
          <a:xfrm>
            <a:off x="5857461" y="1935714"/>
            <a:ext cx="3054627" cy="717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marL="0" lvl="1" indent="0" algn="l"/>
            <a:r>
              <a:rPr lang="lv-LV" sz="1000" kern="0" cap="all" dirty="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rPr>
              <a:t>Ar zināšanām, inovāciju un digitalizēšanu modernizēt lauksaimniecību un lauku apvidus, veicinot jaunā apgūšanu, kopīgošanu un tālāku izplatīšanu.</a:t>
            </a:r>
          </a:p>
        </p:txBody>
      </p:sp>
      <p:sp>
        <p:nvSpPr>
          <p:cNvPr id="13" name="Title 1"/>
          <p:cNvSpPr txBox="1">
            <a:spLocks/>
          </p:cNvSpPr>
          <p:nvPr/>
        </p:nvSpPr>
        <p:spPr bwMode="auto">
          <a:xfrm>
            <a:off x="5857461" y="2892438"/>
            <a:ext cx="3054626" cy="717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marL="0" lvl="1" indent="0" algn="l"/>
            <a:r>
              <a:rPr lang="lv-LV" sz="1000" kern="0" cap="all" dirty="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rPr>
              <a:t>Attīstīt gudru, </a:t>
            </a:r>
            <a:r>
              <a:rPr lang="lv-LV" sz="1000" kern="0" cap="all" noProof="1" smtClean="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rPr>
              <a:t>izturētspējīgu</a:t>
            </a:r>
            <a:r>
              <a:rPr lang="lv-LV" sz="1000" kern="0" cap="all" dirty="0" smtClean="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rPr>
              <a:t> </a:t>
            </a:r>
            <a:r>
              <a:rPr lang="lv-LV" sz="1000" kern="0" cap="all" dirty="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rPr>
              <a:t>un daudzveidīgu lauksaimniecību, kas garantē </a:t>
            </a:r>
            <a:r>
              <a:rPr lang="lv-LV" sz="1000" kern="0" cap="all" noProof="1" smtClean="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rPr>
              <a:t>uzturdrošību</a:t>
            </a:r>
            <a:r>
              <a:rPr lang="lv-LV" sz="1000" kern="0" cap="all" dirty="0" smtClean="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rPr>
              <a:t>;                       </a:t>
            </a:r>
            <a:r>
              <a:rPr lang="lv-LV" sz="1000" kern="0" cap="all" dirty="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rPr>
              <a:t>Stiprināt sociālekonomisko vidi lauku </a:t>
            </a:r>
            <a:r>
              <a:rPr lang="lv-LV" sz="1000" kern="0" cap="all" dirty="0" smtClean="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rPr>
              <a:t>apvidos</a:t>
            </a:r>
            <a:endParaRPr lang="lv-LV" sz="1000" kern="0" cap="all" dirty="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endParaRPr>
          </a:p>
        </p:txBody>
      </p:sp>
      <p:sp>
        <p:nvSpPr>
          <p:cNvPr id="14" name="Title 1"/>
          <p:cNvSpPr txBox="1">
            <a:spLocks/>
          </p:cNvSpPr>
          <p:nvPr/>
        </p:nvSpPr>
        <p:spPr bwMode="auto">
          <a:xfrm>
            <a:off x="5857461" y="4293952"/>
            <a:ext cx="3054626" cy="56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fontScale="92500" lnSpcReduction="10000"/>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marL="0" lvl="1" indent="0" algn="l"/>
            <a:r>
              <a:rPr lang="lv-LV" sz="1200" kern="0" cap="all" dirty="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rPr>
              <a:t>Balstīt </a:t>
            </a:r>
            <a:r>
              <a:rPr lang="lv-LV" sz="1200" kern="0" cap="all" noProof="1" smtClean="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rPr>
              <a:t>vidprūpi</a:t>
            </a:r>
            <a:r>
              <a:rPr lang="lv-LV" sz="1200" kern="0" cap="all" dirty="0" smtClean="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rPr>
              <a:t> </a:t>
            </a:r>
            <a:r>
              <a:rPr lang="lv-LV" sz="1200" kern="0" cap="all" dirty="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rPr>
              <a:t>un klimata darbus un veicināt Eiropas Savienības </a:t>
            </a:r>
            <a:r>
              <a:rPr lang="lv-LV" sz="1200" kern="0" cap="all" noProof="1" smtClean="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rPr>
              <a:t>vidisko </a:t>
            </a:r>
            <a:r>
              <a:rPr lang="lv-LV" sz="1200" kern="0" cap="all" dirty="0" smtClean="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rPr>
              <a:t>un </a:t>
            </a:r>
            <a:r>
              <a:rPr lang="lv-LV" sz="1200" kern="0" cap="all" dirty="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rPr>
              <a:t>klimatisko </a:t>
            </a:r>
            <a:r>
              <a:rPr lang="lv-LV" sz="1100" kern="0" cap="all" dirty="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rPr>
              <a:t>mērķu</a:t>
            </a:r>
            <a:r>
              <a:rPr lang="lv-LV" sz="1200" kern="0" cap="all" dirty="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rPr>
              <a:t> sasniegšanu</a:t>
            </a:r>
          </a:p>
        </p:txBody>
      </p:sp>
      <p:sp>
        <p:nvSpPr>
          <p:cNvPr id="15" name="Title 1"/>
          <p:cNvSpPr txBox="1">
            <a:spLocks/>
          </p:cNvSpPr>
          <p:nvPr/>
        </p:nvSpPr>
        <p:spPr bwMode="auto">
          <a:xfrm>
            <a:off x="5857461" y="3515354"/>
            <a:ext cx="3054627" cy="717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fontScale="85000" lnSpcReduction="20000"/>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marL="0" lvl="1" indent="0" algn="l"/>
            <a:r>
              <a:rPr lang="lv-LV" sz="1200" kern="0" cap="all" dirty="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rPr>
              <a:t>Celt lauksaimniecības ražīgumu, veicinot tehnikas attīstību un panākot lauksaimniecības ražošanas racionālu attīstību un ražošanas faktoru, jo īpaši darbaspēka, optimālu izmantojumu</a:t>
            </a:r>
          </a:p>
        </p:txBody>
      </p:sp>
      <p:sp>
        <p:nvSpPr>
          <p:cNvPr id="16" name="Title 1"/>
          <p:cNvSpPr txBox="1">
            <a:spLocks/>
          </p:cNvSpPr>
          <p:nvPr/>
        </p:nvSpPr>
        <p:spPr bwMode="auto">
          <a:xfrm>
            <a:off x="5857461" y="5542987"/>
            <a:ext cx="3054627" cy="393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marL="0" lvl="1" indent="0" algn="l"/>
            <a:r>
              <a:rPr lang="lv-LV" sz="1000" kern="0" cap="all" dirty="0" smtClean="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rPr>
              <a:t>Stiprināt </a:t>
            </a:r>
            <a:r>
              <a:rPr lang="lv-LV" sz="1000" kern="0" cap="all" dirty="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rPr>
              <a:t>sociālekonomisko vidi lauku </a:t>
            </a:r>
            <a:r>
              <a:rPr lang="lv-LV" sz="1000" kern="0" cap="all" dirty="0" smtClean="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rPr>
              <a:t>apvidos</a:t>
            </a:r>
            <a:endParaRPr lang="lv-LV" sz="1000" kern="0" cap="all" dirty="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endParaRPr>
          </a:p>
        </p:txBody>
      </p:sp>
      <p:sp>
        <p:nvSpPr>
          <p:cNvPr id="17" name="Rectangle 2"/>
          <p:cNvSpPr/>
          <p:nvPr/>
        </p:nvSpPr>
        <p:spPr>
          <a:xfrm rot="16200000">
            <a:off x="-1555420" y="3643623"/>
            <a:ext cx="4311432" cy="646331"/>
          </a:xfrm>
          <a:prstGeom prst="rect">
            <a:avLst/>
          </a:prstGeom>
        </p:spPr>
        <p:txBody>
          <a:bodyPr wrap="square">
            <a:spAutoFit/>
          </a:bodyPr>
          <a:lstStyle/>
          <a:p>
            <a:pPr marL="0" marR="0" lvl="0" indent="0" algn="ctr" defTabSz="938213" rtl="0" eaLnBrk="0" fontAlgn="base" latinLnBrk="0" hangingPunct="0">
              <a:lnSpc>
                <a:spcPct val="100000"/>
              </a:lnSpc>
              <a:spcBef>
                <a:spcPct val="0"/>
              </a:spcBef>
              <a:spcAft>
                <a:spcPct val="0"/>
              </a:spcAft>
              <a:buClrTx/>
              <a:buSzTx/>
              <a:buFontTx/>
              <a:buNone/>
              <a:tabLst/>
              <a:defRPr/>
            </a:pPr>
            <a:r>
              <a:rPr kumimoji="0" lang="lv-LV" altLang="lv-LV" sz="1800" i="0" u="none" strike="noStrike" kern="1200" cap="all" spc="0" normalizeH="0" baseline="0" noProof="0" dirty="0">
                <a:ln>
                  <a:noFill/>
                </a:ln>
                <a:effectLst/>
                <a:uLnTx/>
                <a:uFillTx/>
                <a:latin typeface="Calibri" panose="020F0502020204030204" pitchFamily="34" charset="0"/>
                <a:ea typeface="Verdana" panose="020B0604030504040204" pitchFamily="34" charset="0"/>
                <a:cs typeface="Calibri" panose="020F0502020204030204" pitchFamily="34" charset="0"/>
              </a:rPr>
              <a:t>stabila izaugsme un dzīves kvalitātes pieaugums ikvienam iedzīvotājam</a:t>
            </a:r>
          </a:p>
        </p:txBody>
      </p:sp>
      <p:sp>
        <p:nvSpPr>
          <p:cNvPr id="4" name="Taisnstūris 3"/>
          <p:cNvSpPr/>
          <p:nvPr/>
        </p:nvSpPr>
        <p:spPr>
          <a:xfrm>
            <a:off x="5857462" y="4852763"/>
            <a:ext cx="2888974" cy="400110"/>
          </a:xfrm>
          <a:prstGeom prst="rect">
            <a:avLst/>
          </a:prstGeom>
        </p:spPr>
        <p:txBody>
          <a:bodyPr wrap="square">
            <a:spAutoFit/>
          </a:bodyPr>
          <a:lstStyle/>
          <a:p>
            <a:r>
              <a:rPr lang="lv-LV" sz="1000" kern="0" cap="all" dirty="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rPr>
              <a:t>pielāgošanās klimata pārmaiņām un risku novēršana</a:t>
            </a:r>
          </a:p>
        </p:txBody>
      </p:sp>
      <p:sp>
        <p:nvSpPr>
          <p:cNvPr id="18" name="TextBox 17"/>
          <p:cNvSpPr txBox="1"/>
          <p:nvPr/>
        </p:nvSpPr>
        <p:spPr>
          <a:xfrm>
            <a:off x="5632174" y="1881534"/>
            <a:ext cx="225287" cy="797046"/>
          </a:xfrm>
          <a:prstGeom prst="rect">
            <a:avLst/>
          </a:prstGeom>
          <a:solidFill>
            <a:srgbClr val="32D12F"/>
          </a:solidFill>
        </p:spPr>
        <p:txBody>
          <a:bodyPr wrap="square" rtlCol="0">
            <a:spAutoFit/>
          </a:bodyPr>
          <a:lstStyle/>
          <a:p>
            <a:endParaRPr lang="lv-LV" dirty="0"/>
          </a:p>
        </p:txBody>
      </p:sp>
      <p:sp>
        <p:nvSpPr>
          <p:cNvPr id="20" name="TextBox 19"/>
          <p:cNvSpPr txBox="1"/>
          <p:nvPr/>
        </p:nvSpPr>
        <p:spPr>
          <a:xfrm>
            <a:off x="5632173" y="2895250"/>
            <a:ext cx="225288" cy="1273220"/>
          </a:xfrm>
          <a:prstGeom prst="rect">
            <a:avLst/>
          </a:prstGeom>
          <a:solidFill>
            <a:srgbClr val="34D434"/>
          </a:solidFill>
        </p:spPr>
        <p:txBody>
          <a:bodyPr wrap="square" rtlCol="0">
            <a:spAutoFit/>
          </a:bodyPr>
          <a:lstStyle/>
          <a:p>
            <a:endParaRPr lang="lv-LV" dirty="0"/>
          </a:p>
        </p:txBody>
      </p:sp>
      <p:sp>
        <p:nvSpPr>
          <p:cNvPr id="21" name="TextBox 20"/>
          <p:cNvSpPr txBox="1"/>
          <p:nvPr/>
        </p:nvSpPr>
        <p:spPr>
          <a:xfrm>
            <a:off x="5632173" y="4298391"/>
            <a:ext cx="225288" cy="954481"/>
          </a:xfrm>
          <a:prstGeom prst="rect">
            <a:avLst/>
          </a:prstGeom>
          <a:solidFill>
            <a:srgbClr val="34D434"/>
          </a:solidFill>
        </p:spPr>
        <p:txBody>
          <a:bodyPr wrap="square" rtlCol="0">
            <a:spAutoFit/>
          </a:bodyPr>
          <a:lstStyle/>
          <a:p>
            <a:endParaRPr lang="lv-LV" dirty="0"/>
          </a:p>
        </p:txBody>
      </p:sp>
      <p:sp>
        <p:nvSpPr>
          <p:cNvPr id="19" name="TextBox 18"/>
          <p:cNvSpPr txBox="1"/>
          <p:nvPr/>
        </p:nvSpPr>
        <p:spPr>
          <a:xfrm>
            <a:off x="5632173" y="5491743"/>
            <a:ext cx="225287" cy="444609"/>
          </a:xfrm>
          <a:prstGeom prst="rect">
            <a:avLst/>
          </a:prstGeom>
          <a:solidFill>
            <a:srgbClr val="34D434"/>
          </a:solidFill>
        </p:spPr>
        <p:txBody>
          <a:bodyPr wrap="square" rtlCol="0">
            <a:spAutoFit/>
          </a:bodyPr>
          <a:lstStyle/>
          <a:p>
            <a:endParaRPr lang="lv-LV" dirty="0"/>
          </a:p>
        </p:txBody>
      </p:sp>
      <p:sp>
        <p:nvSpPr>
          <p:cNvPr id="24" name="TextBox 23"/>
          <p:cNvSpPr txBox="1"/>
          <p:nvPr/>
        </p:nvSpPr>
        <p:spPr>
          <a:xfrm>
            <a:off x="1177598" y="6254695"/>
            <a:ext cx="225287" cy="444609"/>
          </a:xfrm>
          <a:prstGeom prst="rect">
            <a:avLst/>
          </a:prstGeom>
          <a:solidFill>
            <a:srgbClr val="C00000"/>
          </a:solidFill>
        </p:spPr>
        <p:txBody>
          <a:bodyPr wrap="square" rtlCol="0">
            <a:spAutoFit/>
          </a:bodyPr>
          <a:lstStyle/>
          <a:p>
            <a:endParaRPr lang="lv-LV" dirty="0"/>
          </a:p>
        </p:txBody>
      </p:sp>
      <p:sp>
        <p:nvSpPr>
          <p:cNvPr id="27" name="TextBox 26"/>
          <p:cNvSpPr txBox="1"/>
          <p:nvPr/>
        </p:nvSpPr>
        <p:spPr>
          <a:xfrm>
            <a:off x="1183485" y="1366463"/>
            <a:ext cx="225287" cy="444609"/>
          </a:xfrm>
          <a:prstGeom prst="rect">
            <a:avLst/>
          </a:prstGeom>
          <a:solidFill>
            <a:srgbClr val="C00000"/>
          </a:solidFill>
        </p:spPr>
        <p:txBody>
          <a:bodyPr wrap="square" rtlCol="0">
            <a:spAutoFit/>
          </a:bodyPr>
          <a:lstStyle/>
          <a:p>
            <a:endParaRPr lang="lv-LV" dirty="0"/>
          </a:p>
        </p:txBody>
      </p:sp>
      <p:pic>
        <p:nvPicPr>
          <p:cNvPr id="34" name="Attēls 33"/>
          <p:cNvPicPr>
            <a:picLocks noChangeAspect="1"/>
          </p:cNvPicPr>
          <p:nvPr/>
        </p:nvPicPr>
        <p:blipFill>
          <a:blip r:embed="rId3"/>
          <a:stretch>
            <a:fillRect/>
          </a:stretch>
        </p:blipFill>
        <p:spPr>
          <a:xfrm rot="16200000">
            <a:off x="4519200" y="2224309"/>
            <a:ext cx="962025" cy="857250"/>
          </a:xfrm>
          <a:prstGeom prst="rect">
            <a:avLst/>
          </a:prstGeom>
          <a:effectLst/>
        </p:spPr>
      </p:pic>
      <p:sp>
        <p:nvSpPr>
          <p:cNvPr id="35" name="Taisnstūris 34"/>
          <p:cNvSpPr/>
          <p:nvPr/>
        </p:nvSpPr>
        <p:spPr>
          <a:xfrm rot="16200000">
            <a:off x="3886878" y="3817520"/>
            <a:ext cx="2252924" cy="830997"/>
          </a:xfrm>
          <a:prstGeom prst="rect">
            <a:avLst/>
          </a:prstGeom>
          <a:noFill/>
          <a:effectLst/>
        </p:spPr>
        <p:txBody>
          <a:bodyPr wrap="none" lIns="91440" tIns="45720" rIns="91440" bIns="45720">
            <a:spAutoFit/>
          </a:bodyPr>
          <a:lstStyle/>
          <a:p>
            <a:pPr algn="ctr"/>
            <a:r>
              <a:rPr lang="lv-LV" sz="4800" b="1" cap="none" spc="0" dirty="0" smtClean="0">
                <a:ln w="0"/>
                <a:solidFill>
                  <a:srgbClr val="34D434"/>
                </a:solidFill>
                <a:effectLst>
                  <a:innerShdw blurRad="63500" dist="50800" dir="13500000">
                    <a:prstClr val="black">
                      <a:alpha val="50000"/>
                    </a:prstClr>
                  </a:innerShdw>
                </a:effectLst>
                <a:latin typeface="Calibri" panose="020F0502020204030204" pitchFamily="34" charset="0"/>
                <a:cs typeface="Calibri" panose="020F0502020204030204" pitchFamily="34" charset="0"/>
              </a:rPr>
              <a:t>4.3 </a:t>
            </a:r>
            <a:r>
              <a:rPr lang="lv-LV" sz="4800" b="1" cap="none" spc="0" noProof="1" smtClean="0">
                <a:ln w="0"/>
                <a:solidFill>
                  <a:srgbClr val="34D434"/>
                </a:solidFill>
                <a:effectLst>
                  <a:innerShdw blurRad="63500" dist="50800" dir="13500000">
                    <a:prstClr val="black">
                      <a:alpha val="50000"/>
                    </a:prstClr>
                  </a:innerShdw>
                </a:effectLst>
                <a:latin typeface="Calibri" panose="020F0502020204030204" pitchFamily="34" charset="0"/>
                <a:cs typeface="Calibri" panose="020F0502020204030204" pitchFamily="34" charset="0"/>
              </a:rPr>
              <a:t>mljr</a:t>
            </a:r>
            <a:r>
              <a:rPr lang="lv-LV" sz="4800" b="1" cap="none" spc="0" dirty="0" smtClean="0">
                <a:ln w="0"/>
                <a:solidFill>
                  <a:srgbClr val="34D434"/>
                </a:solidFill>
                <a:effectLst>
                  <a:innerShdw blurRad="63500" dist="50800" dir="13500000">
                    <a:prstClr val="black">
                      <a:alpha val="50000"/>
                    </a:prstClr>
                  </a:innerShdw>
                </a:effectLst>
                <a:latin typeface="Calibri" panose="020F0502020204030204" pitchFamily="34" charset="0"/>
                <a:cs typeface="Calibri" panose="020F0502020204030204" pitchFamily="34" charset="0"/>
              </a:rPr>
              <a:t>.</a:t>
            </a:r>
            <a:endParaRPr lang="lv-LV" sz="4800" b="1" cap="none" spc="0" dirty="0">
              <a:ln w="0"/>
              <a:solidFill>
                <a:srgbClr val="34D434"/>
              </a:solidFill>
              <a:effectLst>
                <a:innerShdw blurRad="63500" dist="50800" dir="13500000">
                  <a:prstClr val="black">
                    <a:alpha val="50000"/>
                  </a:prstClr>
                </a:innerShdw>
              </a:effectLst>
              <a:latin typeface="Calibri" panose="020F0502020204030204" pitchFamily="34" charset="0"/>
              <a:cs typeface="Calibri" panose="020F0502020204030204" pitchFamily="34" charset="0"/>
            </a:endParaRPr>
          </a:p>
        </p:txBody>
      </p:sp>
      <p:sp>
        <p:nvSpPr>
          <p:cNvPr id="25" name="Title 1"/>
          <p:cNvSpPr txBox="1">
            <a:spLocks/>
          </p:cNvSpPr>
          <p:nvPr/>
        </p:nvSpPr>
        <p:spPr bwMode="auto">
          <a:xfrm>
            <a:off x="1290241" y="189912"/>
            <a:ext cx="6899051"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ctr"/>
            <a:r>
              <a:rPr lang="lv-LV" altLang="en-US" dirty="0">
                <a:latin typeface="Calibri Light" panose="020F0302020204030204" pitchFamily="34" charset="0"/>
                <a:cs typeface="Calibri Light" panose="020F0302020204030204" pitchFamily="34" charset="0"/>
              </a:rPr>
              <a:t>4</a:t>
            </a:r>
            <a:r>
              <a:rPr lang="lv-LV" altLang="en-US" dirty="0" smtClean="0">
                <a:latin typeface="Calibri Light" panose="020F0302020204030204" pitchFamily="34" charset="0"/>
                <a:cs typeface="Calibri Light" panose="020F0302020204030204" pitchFamily="34" charset="0"/>
              </a:rPr>
              <a:t>.1 </a:t>
            </a:r>
            <a:r>
              <a:rPr lang="lv-LV" altLang="en-US" dirty="0">
                <a:latin typeface="Calibri Light" panose="020F0302020204030204" pitchFamily="34" charset="0"/>
                <a:cs typeface="Calibri Light" panose="020F0302020204030204" pitchFamily="34" charset="0"/>
              </a:rPr>
              <a:t>Latvijas lauksaimniecība un </a:t>
            </a:r>
            <a:r>
              <a:rPr lang="lv-LV" altLang="en-US" dirty="0" smtClean="0">
                <a:latin typeface="Calibri Light" panose="020F0302020204030204" pitchFamily="34" charset="0"/>
                <a:cs typeface="Calibri Light" panose="020F0302020204030204" pitchFamily="34" charset="0"/>
              </a:rPr>
              <a:t>NAP 2027</a:t>
            </a:r>
          </a:p>
        </p:txBody>
      </p:sp>
    </p:spTree>
    <p:extLst>
      <p:ext uri="{BB962C8B-B14F-4D97-AF65-F5344CB8AC3E}">
        <p14:creationId xmlns:p14="http://schemas.microsoft.com/office/powerpoint/2010/main" val="21854909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Slide Number Placeholder 5"/>
          <p:cNvSpPr>
            <a:spLocks noGrp="1"/>
          </p:cNvSpPr>
          <p:nvPr>
            <p:ph type="sldNum" sz="quarter" idx="13"/>
          </p:nvPr>
        </p:nvSpPr>
        <p:spPr bwMode="auto">
          <a:xfrm>
            <a:off x="8460432" y="6324600"/>
            <a:ext cx="378768"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A5D1C11-8470-4591-9F26-7C3308B0856A}" type="slidenum">
              <a:rPr lang="en-US" altLang="en-US" smtClean="0"/>
              <a:pPr/>
              <a:t>29</a:t>
            </a:fld>
            <a:endParaRPr lang="en-US" altLang="en-US" dirty="0" smtClean="0"/>
          </a:p>
        </p:txBody>
      </p:sp>
      <p:sp>
        <p:nvSpPr>
          <p:cNvPr id="2" name="TextBox 1"/>
          <p:cNvSpPr txBox="1"/>
          <p:nvPr/>
        </p:nvSpPr>
        <p:spPr>
          <a:xfrm>
            <a:off x="561278" y="1996781"/>
            <a:ext cx="7973122" cy="3677930"/>
          </a:xfrm>
          <a:prstGeom prst="rect">
            <a:avLst/>
          </a:prstGeom>
          <a:noFill/>
        </p:spPr>
        <p:txBody>
          <a:bodyPr wrap="square" rtlCol="0">
            <a:spAutoFit/>
          </a:bodyPr>
          <a:lstStyle/>
          <a:p>
            <a:pPr marL="285750" lvl="0" indent="-285750" algn="just">
              <a:buFont typeface="Wingdings" panose="05000000000000000000" pitchFamily="2" charset="2"/>
              <a:buChar char="ü"/>
            </a:pPr>
            <a:r>
              <a:rPr lang="lv-LV" sz="1800" dirty="0">
                <a:latin typeface="Calibri Light" panose="020F0302020204030204" pitchFamily="34" charset="0"/>
                <a:cs typeface="Calibri Light" panose="020F0302020204030204" pitchFamily="34" charset="0"/>
              </a:rPr>
              <a:t>P</a:t>
            </a:r>
            <a:r>
              <a:rPr lang="lv-LV" sz="1800" dirty="0" smtClean="0">
                <a:latin typeface="Calibri Light" panose="020F0302020204030204" pitchFamily="34" charset="0"/>
                <a:cs typeface="Calibri Light" panose="020F0302020204030204" pitchFamily="34" charset="0"/>
              </a:rPr>
              <a:t>iemērotā </a:t>
            </a:r>
            <a:r>
              <a:rPr lang="lv-LV" sz="1800" dirty="0">
                <a:latin typeface="Calibri Light" panose="020F0302020204030204" pitchFamily="34" charset="0"/>
                <a:cs typeface="Calibri Light" panose="020F0302020204030204" pitchFamily="34" charset="0"/>
              </a:rPr>
              <a:t>NAP plānošanas pieeja, kas vērsta uz ikviena iedzīvotāja vajadzībām, ir teorētiski saprotama, tomēr vienlaikus ir radīts būtisks redzējuma vakuums attiecībā uz tautsaimniecības sadaļu, kas ir ienākumu avots minēto vajadzību nodrošināšanai. </a:t>
            </a:r>
            <a:endParaRPr lang="lv-LV" sz="1800" dirty="0" smtClean="0">
              <a:latin typeface="Calibri Light" panose="020F0302020204030204" pitchFamily="34" charset="0"/>
              <a:cs typeface="Calibri Light" panose="020F0302020204030204" pitchFamily="34" charset="0"/>
            </a:endParaRPr>
          </a:p>
          <a:p>
            <a:pPr marL="285750" lvl="0" indent="-285750" algn="just">
              <a:buFont typeface="Wingdings" panose="05000000000000000000" pitchFamily="2" charset="2"/>
              <a:buChar char="ü"/>
            </a:pPr>
            <a:endParaRPr lang="lv-LV" sz="1800" dirty="0" smtClean="0">
              <a:latin typeface="Calibri Light" panose="020F0302020204030204" pitchFamily="34" charset="0"/>
              <a:cs typeface="Calibri Light" panose="020F0302020204030204" pitchFamily="34" charset="0"/>
            </a:endParaRPr>
          </a:p>
          <a:p>
            <a:pPr marL="285750" indent="-285750" algn="just">
              <a:buFont typeface="Wingdings" panose="05000000000000000000" pitchFamily="2" charset="2"/>
              <a:buChar char="ü"/>
            </a:pPr>
            <a:r>
              <a:rPr lang="lv-LV" sz="1800" dirty="0" smtClean="0">
                <a:latin typeface="Calibri Light" panose="020F0302020204030204" pitchFamily="34" charset="0"/>
                <a:cs typeface="Calibri Light" panose="020F0302020204030204" pitchFamily="34" charset="0"/>
              </a:rPr>
              <a:t>Mūsu </a:t>
            </a:r>
            <a:r>
              <a:rPr lang="lv-LV" sz="1800" dirty="0">
                <a:latin typeface="Calibri Light" panose="020F0302020204030204" pitchFamily="34" charset="0"/>
                <a:cs typeface="Calibri Light" panose="020F0302020204030204" pitchFamily="34" charset="0"/>
              </a:rPr>
              <a:t>redzējumā arī uzņēmējs ir iedzīvotājs ar savām specifiskām vajadzībām (saprotama un uzņēmējdarbības attīstību veicinoša tiesiskā vide, nodokļu politika, ēnu ekonomika u.t.t) un uzņēmēju radītās vērtības, ilgtspējīgi izmantojot pieejamos (jo īpaši vietējos) resursus, ir visu iedzīvotāju interesēs un atspoguļojamas šāda līmeņa nacionālajā plānošanas dokumentā. Šajā sakarā aicinām papildināt prioritāti „Materiālā labklājība” ar jaunu rīcības virzienu  </a:t>
            </a:r>
            <a:r>
              <a:rPr lang="lv-LV" sz="1800" b="1" dirty="0">
                <a:latin typeface="Calibri Light" panose="020F0302020204030204" pitchFamily="34" charset="0"/>
                <a:cs typeface="Calibri Light" panose="020F0302020204030204" pitchFamily="34" charset="0"/>
              </a:rPr>
              <a:t>„Uzņēmējdarbības vide”</a:t>
            </a:r>
            <a:r>
              <a:rPr lang="lv-LV" sz="1800" dirty="0">
                <a:latin typeface="Calibri Light" panose="020F0302020204030204" pitchFamily="34" charset="0"/>
                <a:cs typeface="Calibri Light" panose="020F0302020204030204" pitchFamily="34" charset="0"/>
              </a:rPr>
              <a:t>, kā arī atbilstoši izvērst citus rīcības virzienus. </a:t>
            </a:r>
            <a:endParaRPr lang="lv-LV" sz="1800" dirty="0" smtClean="0">
              <a:latin typeface="Calibri Light" panose="020F0302020204030204" pitchFamily="34" charset="0"/>
              <a:cs typeface="Calibri Light" panose="020F0302020204030204" pitchFamily="34" charset="0"/>
            </a:endParaRPr>
          </a:p>
          <a:p>
            <a:pPr marL="285750" indent="-285750">
              <a:buFont typeface="Wingdings" panose="05000000000000000000" pitchFamily="2" charset="2"/>
              <a:buChar char="ü"/>
            </a:pPr>
            <a:endParaRPr lang="lv-LV" dirty="0">
              <a:latin typeface="Calibri Light" panose="020F0302020204030204" pitchFamily="34" charset="0"/>
              <a:cs typeface="Calibri Light" panose="020F0302020204030204" pitchFamily="34" charset="0"/>
            </a:endParaRPr>
          </a:p>
        </p:txBody>
      </p:sp>
      <p:sp>
        <p:nvSpPr>
          <p:cNvPr id="5" name="Title 1"/>
          <p:cNvSpPr txBox="1">
            <a:spLocks/>
          </p:cNvSpPr>
          <p:nvPr/>
        </p:nvSpPr>
        <p:spPr bwMode="auto">
          <a:xfrm>
            <a:off x="1252909" y="177647"/>
            <a:ext cx="6899051"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ctr"/>
            <a:r>
              <a:rPr lang="lv-LV" altLang="en-US" dirty="0" smtClean="0">
                <a:latin typeface="Calibri Light" panose="020F0302020204030204" pitchFamily="34" charset="0"/>
                <a:cs typeface="Calibri Light" panose="020F0302020204030204" pitchFamily="34" charset="0"/>
              </a:rPr>
              <a:t>4.2 </a:t>
            </a:r>
            <a:r>
              <a:rPr lang="lv-LV" altLang="en-US" dirty="0">
                <a:latin typeface="Calibri Light" panose="020F0302020204030204" pitchFamily="34" charset="0"/>
                <a:cs typeface="Calibri Light" panose="020F0302020204030204" pitchFamily="34" charset="0"/>
              </a:rPr>
              <a:t>Vispārēji ZM apsvērumi par NAP2027 </a:t>
            </a:r>
            <a:r>
              <a:rPr lang="lv-LV" altLang="en-US" baseline="-25000" dirty="0">
                <a:latin typeface="Calibri Light" panose="020F0302020204030204" pitchFamily="34" charset="0"/>
                <a:cs typeface="Calibri Light" panose="020F0302020204030204" pitchFamily="34" charset="0"/>
              </a:rPr>
              <a:t>1</a:t>
            </a:r>
            <a:r>
              <a:rPr lang="lv-LV" altLang="en-US" dirty="0" smtClean="0">
                <a:latin typeface="Calibri Light" panose="020F0302020204030204" pitchFamily="34" charset="0"/>
                <a:cs typeface="Calibri Light" panose="020F0302020204030204" pitchFamily="34" charset="0"/>
              </a:rPr>
              <a:t> </a:t>
            </a:r>
          </a:p>
        </p:txBody>
      </p:sp>
    </p:spTree>
    <p:extLst>
      <p:ext uri="{BB962C8B-B14F-4D97-AF65-F5344CB8AC3E}">
        <p14:creationId xmlns:p14="http://schemas.microsoft.com/office/powerpoint/2010/main" val="38972617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A5D1C11-8470-4591-9F26-7C3308B0856A}" type="slidenum">
              <a:rPr lang="en-US" altLang="en-US" smtClean="0"/>
              <a:pPr/>
              <a:t>3</a:t>
            </a:fld>
            <a:endParaRPr lang="en-US" altLang="en-US" smtClean="0"/>
          </a:p>
        </p:txBody>
      </p:sp>
      <p:pic>
        <p:nvPicPr>
          <p:cNvPr id="4" name="Attēls 3"/>
          <p:cNvPicPr>
            <a:picLocks noChangeAspect="1"/>
          </p:cNvPicPr>
          <p:nvPr/>
        </p:nvPicPr>
        <p:blipFill>
          <a:blip r:embed="rId3"/>
          <a:stretch>
            <a:fillRect/>
          </a:stretch>
        </p:blipFill>
        <p:spPr>
          <a:xfrm>
            <a:off x="227539" y="2088215"/>
            <a:ext cx="4133332" cy="2625576"/>
          </a:xfrm>
          <a:prstGeom prst="rect">
            <a:avLst/>
          </a:prstGeom>
        </p:spPr>
      </p:pic>
      <p:sp>
        <p:nvSpPr>
          <p:cNvPr id="9" name="TextBox 8"/>
          <p:cNvSpPr txBox="1"/>
          <p:nvPr/>
        </p:nvSpPr>
        <p:spPr>
          <a:xfrm>
            <a:off x="510075" y="1552871"/>
            <a:ext cx="3372678" cy="400110"/>
          </a:xfrm>
          <a:prstGeom prst="rect">
            <a:avLst/>
          </a:prstGeom>
          <a:noFill/>
        </p:spPr>
        <p:txBody>
          <a:bodyPr wrap="square" rtlCol="0">
            <a:spAutoFit/>
          </a:bodyPr>
          <a:lstStyle/>
          <a:p>
            <a:r>
              <a:rPr lang="lv-LV" sz="2000" dirty="0" smtClean="0">
                <a:latin typeface="Calibri Light" panose="020F0302020204030204" pitchFamily="34" charset="0"/>
                <a:cs typeface="Calibri Light" panose="020F0302020204030204" pitchFamily="34" charset="0"/>
              </a:rPr>
              <a:t>ZEMES</a:t>
            </a:r>
            <a:r>
              <a:rPr lang="lv-LV" sz="1800" dirty="0" smtClean="0">
                <a:latin typeface="Calibri Light" panose="020F0302020204030204" pitchFamily="34" charset="0"/>
                <a:cs typeface="Calibri Light" panose="020F0302020204030204" pitchFamily="34" charset="0"/>
              </a:rPr>
              <a:t> </a:t>
            </a:r>
            <a:r>
              <a:rPr lang="lv-LV" sz="2000" dirty="0" smtClean="0">
                <a:latin typeface="Calibri Light" panose="020F0302020204030204" pitchFamily="34" charset="0"/>
                <a:cs typeface="Calibri Light" panose="020F0302020204030204" pitchFamily="34" charset="0"/>
              </a:rPr>
              <a:t>RESURSI</a:t>
            </a:r>
            <a:endParaRPr lang="lv-LV" sz="1800" dirty="0">
              <a:latin typeface="Calibri Light" panose="020F0302020204030204" pitchFamily="34" charset="0"/>
              <a:cs typeface="Calibri Light" panose="020F0302020204030204" pitchFamily="34" charset="0"/>
            </a:endParaRPr>
          </a:p>
        </p:txBody>
      </p:sp>
      <p:sp>
        <p:nvSpPr>
          <p:cNvPr id="12" name="TextBox 11"/>
          <p:cNvSpPr txBox="1"/>
          <p:nvPr/>
        </p:nvSpPr>
        <p:spPr>
          <a:xfrm>
            <a:off x="251842" y="4820005"/>
            <a:ext cx="4299449" cy="1015663"/>
          </a:xfrm>
          <a:prstGeom prst="rect">
            <a:avLst/>
          </a:prstGeom>
          <a:noFill/>
          <a:effectLst/>
        </p:spPr>
        <p:txBody>
          <a:bodyPr wrap="square" rtlCol="0">
            <a:spAutoFit/>
          </a:bodyPr>
          <a:lstStyle/>
          <a:p>
            <a:r>
              <a:rPr lang="lv-LV" altLang="lv-LV" sz="2000" dirty="0" smtClean="0">
                <a:latin typeface="Calibri Light" panose="020F0302020204030204" pitchFamily="34" charset="0"/>
                <a:cs typeface="Calibri Light" panose="020F0302020204030204" pitchFamily="34" charset="0"/>
              </a:rPr>
              <a:t>Lauksaimniecībā uzmantojamās zemes (LIZ)  izmantošana palielinās, tuvojoties </a:t>
            </a:r>
            <a:br>
              <a:rPr lang="lv-LV" altLang="lv-LV" sz="2000" dirty="0" smtClean="0">
                <a:latin typeface="Calibri Light" panose="020F0302020204030204" pitchFamily="34" charset="0"/>
                <a:cs typeface="Calibri Light" panose="020F0302020204030204" pitchFamily="34" charset="0"/>
              </a:rPr>
            </a:br>
            <a:r>
              <a:rPr lang="lv-LV" altLang="lv-LV" sz="2000" b="1" dirty="0" smtClean="0">
                <a:latin typeface="Calibri Light" panose="020F0302020204030204" pitchFamily="34" charset="0"/>
                <a:cs typeface="Calibri Light" panose="020F0302020204030204" pitchFamily="34" charset="0"/>
              </a:rPr>
              <a:t>2 milj. ha </a:t>
            </a:r>
            <a:endParaRPr lang="lv-LV" sz="2000" b="1" dirty="0">
              <a:latin typeface="Calibri Light" panose="020F0302020204030204" pitchFamily="34" charset="0"/>
              <a:cs typeface="Calibri Light" panose="020F0302020204030204" pitchFamily="34" charset="0"/>
            </a:endParaRPr>
          </a:p>
        </p:txBody>
      </p:sp>
      <p:graphicFrame>
        <p:nvGraphicFramePr>
          <p:cNvPr id="11" name="Diagramma 10"/>
          <p:cNvGraphicFramePr>
            <a:graphicFrameLocks/>
          </p:cNvGraphicFramePr>
          <p:nvPr>
            <p:extLst>
              <p:ext uri="{D42A27DB-BD31-4B8C-83A1-F6EECF244321}">
                <p14:modId xmlns:p14="http://schemas.microsoft.com/office/powerpoint/2010/main" val="3243133845"/>
              </p:ext>
            </p:extLst>
          </p:nvPr>
        </p:nvGraphicFramePr>
        <p:xfrm>
          <a:off x="4360871" y="1635185"/>
          <a:ext cx="4093617" cy="5088753"/>
        </p:xfrm>
        <a:graphic>
          <a:graphicData uri="http://schemas.openxmlformats.org/drawingml/2006/chart">
            <c:chart xmlns:c="http://schemas.openxmlformats.org/drawingml/2006/chart" xmlns:r="http://schemas.openxmlformats.org/officeDocument/2006/relationships" r:id="rId4"/>
          </a:graphicData>
        </a:graphic>
      </p:graphicFrame>
      <p:sp>
        <p:nvSpPr>
          <p:cNvPr id="13" name="Taisnstūris 12"/>
          <p:cNvSpPr/>
          <p:nvPr/>
        </p:nvSpPr>
        <p:spPr>
          <a:xfrm>
            <a:off x="7905986" y="1149784"/>
            <a:ext cx="871851" cy="4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smtClean="0">
                <a:solidFill>
                  <a:schemeClr val="tx1"/>
                </a:solidFill>
                <a:latin typeface="Calibri Light" panose="020F0302020204030204" pitchFamily="34" charset="0"/>
                <a:cs typeface="Calibri Light" panose="020F0302020204030204" pitchFamily="34" charset="0"/>
              </a:rPr>
              <a:t>+18%</a:t>
            </a:r>
            <a:endParaRPr lang="lv-LV" sz="2000" b="1" dirty="0">
              <a:solidFill>
                <a:schemeClr val="tx1"/>
              </a:solidFill>
              <a:latin typeface="Calibri Light" panose="020F0302020204030204" pitchFamily="34" charset="0"/>
              <a:cs typeface="Calibri Light" panose="020F0302020204030204" pitchFamily="34" charset="0"/>
            </a:endParaRPr>
          </a:p>
        </p:txBody>
      </p:sp>
      <p:sp>
        <p:nvSpPr>
          <p:cNvPr id="17" name="Taisnstūris 16"/>
          <p:cNvSpPr/>
          <p:nvPr/>
        </p:nvSpPr>
        <p:spPr>
          <a:xfrm>
            <a:off x="8206331" y="1760922"/>
            <a:ext cx="641838" cy="272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000" dirty="0" smtClean="0">
                <a:solidFill>
                  <a:schemeClr val="tx1"/>
                </a:solidFill>
                <a:latin typeface="Calibri Light" panose="020F0302020204030204" pitchFamily="34" charset="0"/>
                <a:cs typeface="Calibri Light" panose="020F0302020204030204" pitchFamily="34" charset="0"/>
              </a:rPr>
              <a:t>1 932</a:t>
            </a:r>
            <a:endParaRPr lang="lv-LV" sz="1000" dirty="0">
              <a:solidFill>
                <a:schemeClr val="tx1"/>
              </a:solidFill>
              <a:latin typeface="Calibri Light" panose="020F0302020204030204" pitchFamily="34" charset="0"/>
              <a:cs typeface="Calibri Light" panose="020F0302020204030204" pitchFamily="34" charset="0"/>
            </a:endParaRPr>
          </a:p>
        </p:txBody>
      </p:sp>
      <p:sp>
        <p:nvSpPr>
          <p:cNvPr id="19" name="Taisnstūris 18"/>
          <p:cNvSpPr/>
          <p:nvPr/>
        </p:nvSpPr>
        <p:spPr>
          <a:xfrm>
            <a:off x="8206331" y="2284173"/>
            <a:ext cx="641838" cy="272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000" dirty="0" smtClean="0">
                <a:solidFill>
                  <a:schemeClr val="tx1"/>
                </a:solidFill>
                <a:latin typeface="Calibri Light" panose="020F0302020204030204" pitchFamily="34" charset="0"/>
                <a:cs typeface="Calibri Light" panose="020F0302020204030204" pitchFamily="34" charset="0"/>
              </a:rPr>
              <a:t>1 677</a:t>
            </a:r>
            <a:endParaRPr lang="lv-LV" sz="1000" dirty="0">
              <a:solidFill>
                <a:schemeClr val="tx1"/>
              </a:solidFill>
              <a:latin typeface="Calibri Light" panose="020F0302020204030204" pitchFamily="34" charset="0"/>
              <a:cs typeface="Calibri Light" panose="020F0302020204030204" pitchFamily="34" charset="0"/>
            </a:endParaRPr>
          </a:p>
        </p:txBody>
      </p:sp>
      <p:sp>
        <p:nvSpPr>
          <p:cNvPr id="23" name="Taisnstūris 22"/>
          <p:cNvSpPr/>
          <p:nvPr/>
        </p:nvSpPr>
        <p:spPr>
          <a:xfrm>
            <a:off x="8227552" y="4518052"/>
            <a:ext cx="550286" cy="272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000" dirty="0" smtClean="0">
                <a:solidFill>
                  <a:schemeClr val="tx1"/>
                </a:solidFill>
                <a:latin typeface="Calibri Light" panose="020F0302020204030204" pitchFamily="34" charset="0"/>
                <a:cs typeface="Calibri Light" panose="020F0302020204030204" pitchFamily="34" charset="0"/>
              </a:rPr>
              <a:t>329</a:t>
            </a:r>
            <a:endParaRPr lang="lv-LV" sz="1000" dirty="0">
              <a:solidFill>
                <a:schemeClr val="tx1"/>
              </a:solidFill>
              <a:latin typeface="Calibri Light" panose="020F0302020204030204" pitchFamily="34" charset="0"/>
              <a:cs typeface="Calibri Light" panose="020F0302020204030204" pitchFamily="34" charset="0"/>
            </a:endParaRPr>
          </a:p>
        </p:txBody>
      </p:sp>
      <p:sp>
        <p:nvSpPr>
          <p:cNvPr id="24" name="Taisnstūris 23"/>
          <p:cNvSpPr/>
          <p:nvPr/>
        </p:nvSpPr>
        <p:spPr>
          <a:xfrm>
            <a:off x="8272682" y="5511768"/>
            <a:ext cx="550286" cy="272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000" dirty="0" smtClean="0">
                <a:solidFill>
                  <a:schemeClr val="tx1"/>
                </a:solidFill>
                <a:latin typeface="Calibri Light" panose="020F0302020204030204" pitchFamily="34" charset="0"/>
                <a:cs typeface="Calibri Light" panose="020F0302020204030204" pitchFamily="34" charset="0"/>
              </a:rPr>
              <a:t>270</a:t>
            </a:r>
            <a:endParaRPr lang="lv-LV" sz="1000" dirty="0">
              <a:solidFill>
                <a:schemeClr val="tx1"/>
              </a:solidFill>
              <a:latin typeface="Calibri Light" panose="020F0302020204030204" pitchFamily="34" charset="0"/>
              <a:cs typeface="Calibri Light" panose="020F0302020204030204" pitchFamily="34" charset="0"/>
            </a:endParaRPr>
          </a:p>
        </p:txBody>
      </p:sp>
      <p:sp>
        <p:nvSpPr>
          <p:cNvPr id="26" name="Title 1"/>
          <p:cNvSpPr txBox="1">
            <a:spLocks/>
          </p:cNvSpPr>
          <p:nvPr/>
        </p:nvSpPr>
        <p:spPr bwMode="auto">
          <a:xfrm>
            <a:off x="1497645" y="201810"/>
            <a:ext cx="6180993"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ctr"/>
            <a:r>
              <a:rPr lang="lv-LV" altLang="en-US" dirty="0" smtClean="0">
                <a:latin typeface="Calibri Light" panose="020F0302020204030204" pitchFamily="34" charset="0"/>
                <a:cs typeface="Calibri Light" panose="020F0302020204030204" pitchFamily="34" charset="0"/>
              </a:rPr>
              <a:t>1.1 Lauksaimniecībā izmantojamā zeme</a:t>
            </a:r>
          </a:p>
        </p:txBody>
      </p:sp>
      <p:sp>
        <p:nvSpPr>
          <p:cNvPr id="22" name="Taisnstūris 21"/>
          <p:cNvSpPr/>
          <p:nvPr/>
        </p:nvSpPr>
        <p:spPr>
          <a:xfrm>
            <a:off x="6330283" y="2091288"/>
            <a:ext cx="1897269" cy="272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200" dirty="0" smtClean="0">
                <a:solidFill>
                  <a:schemeClr val="tx1"/>
                </a:solidFill>
                <a:latin typeface="Calibri Light" panose="020F0302020204030204" pitchFamily="34" charset="0"/>
                <a:cs typeface="Calibri Light" panose="020F0302020204030204" pitchFamily="34" charset="0"/>
              </a:rPr>
              <a:t>Atbalstam nepieteiktā LIZ</a:t>
            </a:r>
            <a:endParaRPr lang="lv-LV" sz="1200" dirty="0">
              <a:solidFill>
                <a:schemeClr val="tx1"/>
              </a:solidFill>
              <a:latin typeface="Calibri Light" panose="020F0302020204030204" pitchFamily="34" charset="0"/>
              <a:cs typeface="Calibri Light" panose="020F0302020204030204" pitchFamily="34" charset="0"/>
            </a:endParaRPr>
          </a:p>
        </p:txBody>
      </p:sp>
      <p:sp>
        <p:nvSpPr>
          <p:cNvPr id="27" name="Taisnstūris 26"/>
          <p:cNvSpPr/>
          <p:nvPr/>
        </p:nvSpPr>
        <p:spPr>
          <a:xfrm>
            <a:off x="6614606" y="4889153"/>
            <a:ext cx="1897269" cy="272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200" dirty="0" smtClean="0">
                <a:solidFill>
                  <a:srgbClr val="002060"/>
                </a:solidFill>
                <a:latin typeface="Calibri Light" panose="020F0302020204030204" pitchFamily="34" charset="0"/>
                <a:cs typeface="Calibri Light" panose="020F0302020204030204" pitchFamily="34" charset="0"/>
              </a:rPr>
              <a:t>Bioloģiskā LIZ</a:t>
            </a:r>
            <a:endParaRPr lang="lv-LV" sz="1200" dirty="0">
              <a:solidFill>
                <a:srgbClr val="002060"/>
              </a:solidFill>
              <a:latin typeface="Calibri Light" panose="020F0302020204030204" pitchFamily="34" charset="0"/>
              <a:cs typeface="Calibri Light" panose="020F0302020204030204" pitchFamily="34" charset="0"/>
            </a:endParaRPr>
          </a:p>
        </p:txBody>
      </p:sp>
      <p:sp>
        <p:nvSpPr>
          <p:cNvPr id="28" name="Taisnstūris 27"/>
          <p:cNvSpPr/>
          <p:nvPr/>
        </p:nvSpPr>
        <p:spPr>
          <a:xfrm>
            <a:off x="6375413" y="3801255"/>
            <a:ext cx="1897269" cy="272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200" dirty="0" smtClean="0">
                <a:solidFill>
                  <a:srgbClr val="002060"/>
                </a:solidFill>
                <a:latin typeface="Calibri Light" panose="020F0302020204030204" pitchFamily="34" charset="0"/>
                <a:cs typeface="Calibri Light" panose="020F0302020204030204" pitchFamily="34" charset="0"/>
              </a:rPr>
              <a:t>Atbalstam pieteiktā LIZ</a:t>
            </a:r>
            <a:endParaRPr lang="lv-LV" sz="1200" dirty="0">
              <a:solidFill>
                <a:srgbClr val="002060"/>
              </a:solidFill>
              <a:latin typeface="Calibri Light" panose="020F0302020204030204" pitchFamily="34" charset="0"/>
              <a:cs typeface="Calibri Light" panose="020F0302020204030204" pitchFamily="34" charset="0"/>
            </a:endParaRPr>
          </a:p>
        </p:txBody>
      </p:sp>
      <p:sp>
        <p:nvSpPr>
          <p:cNvPr id="29" name="Taisnstūris 28"/>
          <p:cNvSpPr/>
          <p:nvPr/>
        </p:nvSpPr>
        <p:spPr>
          <a:xfrm>
            <a:off x="6659417" y="5333388"/>
            <a:ext cx="1897269" cy="272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200" dirty="0" smtClean="0">
                <a:solidFill>
                  <a:schemeClr val="tx1"/>
                </a:solidFill>
                <a:latin typeface="Calibri Light" panose="020F0302020204030204" pitchFamily="34" charset="0"/>
                <a:cs typeface="Calibri Light" panose="020F0302020204030204" pitchFamily="34" charset="0"/>
              </a:rPr>
              <a:t>Nekopta LIZ</a:t>
            </a:r>
            <a:endParaRPr lang="lv-LV" sz="1200" dirty="0">
              <a:solidFill>
                <a:schemeClr val="tx1"/>
              </a:solidFill>
              <a:latin typeface="Calibri Light" panose="020F0302020204030204" pitchFamily="34" charset="0"/>
              <a:cs typeface="Calibri Light" panose="020F0302020204030204" pitchFamily="34" charset="0"/>
            </a:endParaRPr>
          </a:p>
        </p:txBody>
      </p:sp>
      <p:sp>
        <p:nvSpPr>
          <p:cNvPr id="30" name="Taisnstūris 29"/>
          <p:cNvSpPr/>
          <p:nvPr/>
        </p:nvSpPr>
        <p:spPr>
          <a:xfrm>
            <a:off x="3875407" y="1108636"/>
            <a:ext cx="4202850" cy="5801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800" dirty="0" smtClean="0">
                <a:solidFill>
                  <a:schemeClr val="tx1"/>
                </a:solidFill>
                <a:latin typeface="Calibri Light" panose="020F0302020204030204" pitchFamily="34" charset="0"/>
                <a:cs typeface="Calibri Light" panose="020F0302020204030204" pitchFamily="34" charset="0"/>
              </a:rPr>
              <a:t>2007/2017 izmantotā LIZ pieaug par</a:t>
            </a:r>
            <a:endParaRPr lang="lv-LV" sz="1800" dirty="0">
              <a:solidFill>
                <a:schemeClr val="tx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622842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Slide Number Placeholder 5"/>
          <p:cNvSpPr>
            <a:spLocks noGrp="1"/>
          </p:cNvSpPr>
          <p:nvPr>
            <p:ph type="sldNum" sz="quarter" idx="13"/>
          </p:nvPr>
        </p:nvSpPr>
        <p:spPr bwMode="auto">
          <a:xfrm>
            <a:off x="8460432" y="6324600"/>
            <a:ext cx="378768"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A5D1C11-8470-4591-9F26-7C3308B0856A}" type="slidenum">
              <a:rPr lang="en-US" altLang="en-US" smtClean="0"/>
              <a:pPr/>
              <a:t>30</a:t>
            </a:fld>
            <a:endParaRPr lang="en-US" altLang="en-US" dirty="0" smtClean="0"/>
          </a:p>
        </p:txBody>
      </p:sp>
      <p:sp>
        <p:nvSpPr>
          <p:cNvPr id="2" name="TextBox 1"/>
          <p:cNvSpPr txBox="1"/>
          <p:nvPr/>
        </p:nvSpPr>
        <p:spPr>
          <a:xfrm>
            <a:off x="561278" y="1672682"/>
            <a:ext cx="7973122" cy="3354765"/>
          </a:xfrm>
          <a:prstGeom prst="rect">
            <a:avLst/>
          </a:prstGeom>
          <a:noFill/>
        </p:spPr>
        <p:txBody>
          <a:bodyPr wrap="square" rtlCol="0">
            <a:spAutoFit/>
          </a:bodyPr>
          <a:lstStyle/>
          <a:p>
            <a:pPr marL="285750" indent="-285750" algn="just">
              <a:buFont typeface="Wingdings" panose="05000000000000000000" pitchFamily="2" charset="2"/>
              <a:buChar char="ü"/>
            </a:pPr>
            <a:endParaRPr lang="lv-LV" dirty="0" smtClean="0">
              <a:latin typeface="Calibri Light" panose="020F0302020204030204" pitchFamily="34" charset="0"/>
              <a:cs typeface="Calibri Light" panose="020F0302020204030204" pitchFamily="34" charset="0"/>
            </a:endParaRPr>
          </a:p>
          <a:p>
            <a:pPr marL="285750" indent="-285750" algn="just">
              <a:buFont typeface="Wingdings" panose="05000000000000000000" pitchFamily="2" charset="2"/>
              <a:buChar char="ü"/>
            </a:pPr>
            <a:r>
              <a:rPr lang="lv-LV" sz="1800" dirty="0" smtClean="0">
                <a:latin typeface="Calibri Light" panose="020F0302020204030204" pitchFamily="34" charset="0"/>
                <a:cs typeface="Calibri Light" panose="020F0302020204030204" pitchFamily="34" charset="0"/>
              </a:rPr>
              <a:t>Īpaša </a:t>
            </a:r>
            <a:r>
              <a:rPr lang="lv-LV" sz="1800" dirty="0">
                <a:latin typeface="Calibri Light" panose="020F0302020204030204" pitchFamily="34" charset="0"/>
                <a:cs typeface="Calibri Light" panose="020F0302020204030204" pitchFamily="34" charset="0"/>
              </a:rPr>
              <a:t>uzmanība, mūsu redzējumā, būtu jāpievērš nacionālo resursu apsaimniekošanai (Latvijas iedzīvotāju interesēs) un uzņemto starptautisko saistību izpildei, kas dokumenta esošajā stadijā un izstrādes aprakstā vispār neuzrādās, bet var nozīmīgi ietekmēt nacionālā līmeņa izvēles. </a:t>
            </a:r>
            <a:endParaRPr lang="lv-LV" sz="1800" dirty="0" smtClean="0">
              <a:latin typeface="Calibri Light" panose="020F0302020204030204" pitchFamily="34" charset="0"/>
              <a:cs typeface="Calibri Light" panose="020F0302020204030204" pitchFamily="34" charset="0"/>
            </a:endParaRPr>
          </a:p>
          <a:p>
            <a:pPr marL="285750" indent="-285750" algn="just">
              <a:buFont typeface="Wingdings" panose="05000000000000000000" pitchFamily="2" charset="2"/>
              <a:buChar char="ü"/>
            </a:pPr>
            <a:endParaRPr lang="lv-LV" sz="1800" dirty="0" smtClean="0">
              <a:latin typeface="Calibri Light" panose="020F0302020204030204" pitchFamily="34" charset="0"/>
              <a:cs typeface="Calibri Light" panose="020F0302020204030204" pitchFamily="34" charset="0"/>
            </a:endParaRPr>
          </a:p>
          <a:p>
            <a:pPr marL="285750" indent="-285750" algn="just">
              <a:buFont typeface="Wingdings" panose="05000000000000000000" pitchFamily="2" charset="2"/>
              <a:buChar char="ü"/>
            </a:pPr>
            <a:r>
              <a:rPr lang="lv-LV" sz="1800" dirty="0">
                <a:latin typeface="Calibri Light" panose="020F0302020204030204" pitchFamily="34" charset="0"/>
                <a:cs typeface="Calibri Light" panose="020F0302020204030204" pitchFamily="34" charset="0"/>
              </a:rPr>
              <a:t>NAP ietvaros atbildīgo institūciju (t.sk. ministriju un resoru) līmeņa uzdevumi jāsasaista ar tiem atbilstošā finansējuma indikatīvo apjomu un avotiem, kā zināmu garantiju plānotā uzdevuma izpildei.</a:t>
            </a:r>
          </a:p>
          <a:p>
            <a:pPr marL="285750" indent="-285750" algn="just">
              <a:buFont typeface="Wingdings" panose="05000000000000000000" pitchFamily="2" charset="2"/>
              <a:buChar char="ü"/>
            </a:pPr>
            <a:endParaRPr lang="lv-LV" dirty="0">
              <a:latin typeface="Calibri Light" panose="020F0302020204030204" pitchFamily="34" charset="0"/>
              <a:cs typeface="Calibri Light" panose="020F0302020204030204" pitchFamily="34" charset="0"/>
            </a:endParaRPr>
          </a:p>
          <a:p>
            <a:pPr marL="285750" indent="-285750">
              <a:buFont typeface="Wingdings" panose="05000000000000000000" pitchFamily="2" charset="2"/>
              <a:buChar char="ü"/>
            </a:pPr>
            <a:endParaRPr lang="lv-LV" dirty="0" smtClean="0">
              <a:latin typeface="Calibri Light" panose="020F0302020204030204" pitchFamily="34" charset="0"/>
              <a:cs typeface="Calibri Light" panose="020F0302020204030204" pitchFamily="34" charset="0"/>
            </a:endParaRPr>
          </a:p>
          <a:p>
            <a:pPr marL="285750" indent="-285750">
              <a:buFont typeface="Wingdings" panose="05000000000000000000" pitchFamily="2" charset="2"/>
              <a:buChar char="ü"/>
            </a:pPr>
            <a:endParaRPr lang="lv-LV" dirty="0">
              <a:latin typeface="Calibri Light" panose="020F0302020204030204" pitchFamily="34" charset="0"/>
              <a:cs typeface="Calibri Light" panose="020F0302020204030204" pitchFamily="34" charset="0"/>
            </a:endParaRPr>
          </a:p>
        </p:txBody>
      </p:sp>
      <p:sp>
        <p:nvSpPr>
          <p:cNvPr id="5" name="Title 1"/>
          <p:cNvSpPr txBox="1">
            <a:spLocks/>
          </p:cNvSpPr>
          <p:nvPr/>
        </p:nvSpPr>
        <p:spPr bwMode="auto">
          <a:xfrm>
            <a:off x="1197825" y="155613"/>
            <a:ext cx="6899051"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ctr"/>
            <a:r>
              <a:rPr lang="lv-LV" altLang="en-US" dirty="0" smtClean="0">
                <a:latin typeface="Calibri Light" panose="020F0302020204030204" pitchFamily="34" charset="0"/>
                <a:cs typeface="Calibri Light" panose="020F0302020204030204" pitchFamily="34" charset="0"/>
              </a:rPr>
              <a:t>4.3 </a:t>
            </a:r>
            <a:r>
              <a:rPr lang="lv-LV" altLang="en-US" dirty="0">
                <a:latin typeface="Calibri Light" panose="020F0302020204030204" pitchFamily="34" charset="0"/>
                <a:cs typeface="Calibri Light" panose="020F0302020204030204" pitchFamily="34" charset="0"/>
              </a:rPr>
              <a:t>Vispārēji ZM apsvērumi par NAP2027 </a:t>
            </a:r>
            <a:r>
              <a:rPr lang="lv-LV" altLang="en-US" baseline="-25000" dirty="0" smtClean="0">
                <a:latin typeface="Calibri Light" panose="020F0302020204030204" pitchFamily="34" charset="0"/>
                <a:cs typeface="Calibri Light" panose="020F0302020204030204" pitchFamily="34" charset="0"/>
              </a:rPr>
              <a:t>2</a:t>
            </a:r>
            <a:r>
              <a:rPr lang="lv-LV" altLang="en-US" dirty="0" smtClean="0">
                <a:latin typeface="Calibri Light" panose="020F0302020204030204" pitchFamily="34" charset="0"/>
                <a:cs typeface="Calibri Light" panose="020F0302020204030204" pitchFamily="34" charset="0"/>
              </a:rPr>
              <a:t> </a:t>
            </a:r>
          </a:p>
        </p:txBody>
      </p:sp>
    </p:spTree>
    <p:extLst>
      <p:ext uri="{BB962C8B-B14F-4D97-AF65-F5344CB8AC3E}">
        <p14:creationId xmlns:p14="http://schemas.microsoft.com/office/powerpoint/2010/main" val="29954228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3382107"/>
            <a:ext cx="7772400" cy="1077951"/>
          </a:xfrm>
          <a:prstGeom prst="rect">
            <a:avLst/>
          </a:prstGeom>
        </p:spPr>
        <p:txBody>
          <a:bodyPr>
            <a:normAutofit/>
          </a:bodyPr>
          <a:lstStyle>
            <a:lvl1pPr algn="ctr" defTabSz="938213" rtl="0" eaLnBrk="0" fontAlgn="base" hangingPunct="0">
              <a:spcBef>
                <a:spcPct val="0"/>
              </a:spcBef>
              <a:spcAft>
                <a:spcPct val="0"/>
              </a:spcAft>
              <a:defRPr sz="4500" kern="1200">
                <a:solidFill>
                  <a:schemeClr val="tx1"/>
                </a:solidFill>
                <a:latin typeface="+mj-lt"/>
                <a:ea typeface="+mj-ea"/>
                <a:cs typeface="+mj-cs"/>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r>
              <a:rPr lang="lv-LV" dirty="0" smtClean="0">
                <a:latin typeface="Calibri" panose="020F0502020204030204" pitchFamily="34" charset="0"/>
                <a:cs typeface="Calibri" panose="020F0502020204030204" pitchFamily="34" charset="0"/>
              </a:rPr>
              <a:t>Paldies par uzmanību!</a:t>
            </a:r>
            <a:endParaRPr lang="lv-LV" altLang="en-US"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100999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2"/>
          <p:cNvGraphicFramePr>
            <a:graphicFrameLocks noGrp="1"/>
          </p:cNvGraphicFramePr>
          <p:nvPr>
            <p:extLst>
              <p:ext uri="{D42A27DB-BD31-4B8C-83A1-F6EECF244321}">
                <p14:modId xmlns:p14="http://schemas.microsoft.com/office/powerpoint/2010/main" val="3053384724"/>
              </p:ext>
            </p:extLst>
          </p:nvPr>
        </p:nvGraphicFramePr>
        <p:xfrm>
          <a:off x="4219919" y="1685503"/>
          <a:ext cx="4755087" cy="3550731"/>
        </p:xfrm>
        <a:graphic>
          <a:graphicData uri="http://schemas.openxmlformats.org/drawingml/2006/chart">
            <c:chart xmlns:c="http://schemas.openxmlformats.org/drawingml/2006/chart" xmlns:r="http://schemas.openxmlformats.org/officeDocument/2006/relationships" r:id="rId3"/>
          </a:graphicData>
        </a:graphic>
      </p:graphicFrame>
      <p:sp>
        <p:nvSpPr>
          <p:cNvPr id="9" name="Taisnstūris 8"/>
          <p:cNvSpPr/>
          <p:nvPr/>
        </p:nvSpPr>
        <p:spPr>
          <a:xfrm>
            <a:off x="4756699" y="5409189"/>
            <a:ext cx="4218307" cy="307777"/>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lvl="0" algn="ctr">
              <a:spcBef>
                <a:spcPct val="20000"/>
              </a:spcBef>
              <a:buClr>
                <a:srgbClr val="D16349"/>
              </a:buClr>
            </a:pPr>
            <a:r>
              <a:rPr lang="lv-LV" sz="1400" b="1" dirty="0" smtClean="0">
                <a:solidFill>
                  <a:schemeClr val="tx1">
                    <a:lumMod val="65000"/>
                    <a:lumOff val="35000"/>
                  </a:schemeClr>
                </a:solidFill>
                <a:latin typeface="Calibri Light" panose="020F0302020204030204" pitchFamily="34" charset="0"/>
                <a:cs typeface="Calibri Light" panose="020F0302020204030204" pitchFamily="34" charset="0"/>
              </a:rPr>
              <a:t>Kopējā </a:t>
            </a:r>
            <a:r>
              <a:rPr lang="lv-LV" sz="1400" b="1" noProof="1" smtClean="0">
                <a:solidFill>
                  <a:schemeClr val="tx1">
                    <a:lumMod val="65000"/>
                    <a:lumOff val="35000"/>
                  </a:schemeClr>
                </a:solidFill>
                <a:latin typeface="Calibri Light" panose="020F0302020204030204" pitchFamily="34" charset="0"/>
                <a:cs typeface="Calibri Light" panose="020F0302020204030204" pitchFamily="34" charset="0"/>
              </a:rPr>
              <a:t>lauksaimn</a:t>
            </a:r>
            <a:r>
              <a:rPr lang="lv-LV" sz="1400" b="1" dirty="0" smtClean="0">
                <a:solidFill>
                  <a:schemeClr val="tx1">
                    <a:lumMod val="65000"/>
                    <a:lumOff val="35000"/>
                  </a:schemeClr>
                </a:solidFill>
                <a:latin typeface="Calibri Light" panose="020F0302020204030204" pitchFamily="34" charset="0"/>
                <a:cs typeface="Calibri Light" panose="020F0302020204030204" pitchFamily="34" charset="0"/>
              </a:rPr>
              <a:t>. izlaide 2018. gadā*: 1 216 milj. EUR</a:t>
            </a:r>
            <a:endParaRPr lang="en-GB" sz="1400" b="1" dirty="0">
              <a:solidFill>
                <a:schemeClr val="tx1">
                  <a:lumMod val="65000"/>
                  <a:lumOff val="35000"/>
                </a:schemeClr>
              </a:solidFill>
              <a:latin typeface="Calibri Light" panose="020F0302020204030204" pitchFamily="34" charset="0"/>
              <a:cs typeface="Calibri Light" panose="020F0302020204030204" pitchFamily="34" charset="0"/>
            </a:endParaRPr>
          </a:p>
        </p:txBody>
      </p:sp>
      <p:sp>
        <p:nvSpPr>
          <p:cNvPr id="3" name="Rectangle 2"/>
          <p:cNvSpPr/>
          <p:nvPr/>
        </p:nvSpPr>
        <p:spPr>
          <a:xfrm>
            <a:off x="4756699" y="1362254"/>
            <a:ext cx="4218307" cy="40184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aida numura vietturis 5"/>
          <p:cNvSpPr>
            <a:spLocks noGrp="1"/>
          </p:cNvSpPr>
          <p:nvPr>
            <p:ph type="sldNum" sz="quarter" idx="13"/>
          </p:nvPr>
        </p:nvSpPr>
        <p:spPr>
          <a:xfrm>
            <a:off x="8388424" y="6324600"/>
            <a:ext cx="450776" cy="304800"/>
          </a:xfrm>
        </p:spPr>
        <p:txBody>
          <a:bodyPr/>
          <a:lstStyle/>
          <a:p>
            <a:pPr>
              <a:defRPr/>
            </a:pPr>
            <a:fld id="{17172D2A-A335-45D1-B5BB-8EEF06FA6A4E}" type="slidenum">
              <a:rPr lang="en-US" altLang="en-US" smtClean="0"/>
              <a:pPr>
                <a:defRPr/>
              </a:pPr>
              <a:t>4</a:t>
            </a:fld>
            <a:endParaRPr lang="en-US" altLang="en-US" dirty="0"/>
          </a:p>
        </p:txBody>
      </p:sp>
      <p:graphicFrame>
        <p:nvGraphicFramePr>
          <p:cNvPr id="10" name="Diagramma 9"/>
          <p:cNvGraphicFramePr>
            <a:graphicFrameLocks/>
          </p:cNvGraphicFramePr>
          <p:nvPr>
            <p:extLst>
              <p:ext uri="{D42A27DB-BD31-4B8C-83A1-F6EECF244321}">
                <p14:modId xmlns:p14="http://schemas.microsoft.com/office/powerpoint/2010/main" val="465947893"/>
              </p:ext>
            </p:extLst>
          </p:nvPr>
        </p:nvGraphicFramePr>
        <p:xfrm>
          <a:off x="195600" y="1852594"/>
          <a:ext cx="4317023" cy="4232557"/>
        </p:xfrm>
        <a:graphic>
          <a:graphicData uri="http://schemas.openxmlformats.org/drawingml/2006/chart">
            <c:chart xmlns:c="http://schemas.openxmlformats.org/drawingml/2006/chart" xmlns:r="http://schemas.openxmlformats.org/officeDocument/2006/relationships" r:id="rId4"/>
          </a:graphicData>
        </a:graphic>
      </p:graphicFrame>
      <p:sp>
        <p:nvSpPr>
          <p:cNvPr id="7" name="Taisnstūris 6"/>
          <p:cNvSpPr/>
          <p:nvPr/>
        </p:nvSpPr>
        <p:spPr>
          <a:xfrm rot="16200000">
            <a:off x="1462885" y="3531023"/>
            <a:ext cx="513066" cy="3165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b="1" dirty="0" smtClean="0">
                <a:solidFill>
                  <a:srgbClr val="C00000"/>
                </a:solidFill>
                <a:latin typeface="Calibri" panose="020F0502020204030204" pitchFamily="34" charset="0"/>
                <a:cs typeface="Calibri" panose="020F0502020204030204" pitchFamily="34" charset="0"/>
              </a:rPr>
              <a:t>552</a:t>
            </a:r>
            <a:endParaRPr lang="lv-LV" sz="1400" b="1" dirty="0">
              <a:solidFill>
                <a:srgbClr val="C00000"/>
              </a:solidFill>
              <a:latin typeface="Calibri" panose="020F0502020204030204" pitchFamily="34" charset="0"/>
              <a:cs typeface="Calibri" panose="020F0502020204030204" pitchFamily="34" charset="0"/>
            </a:endParaRPr>
          </a:p>
        </p:txBody>
      </p:sp>
      <p:sp>
        <p:nvSpPr>
          <p:cNvPr id="13" name="Taisnstūris 12"/>
          <p:cNvSpPr/>
          <p:nvPr/>
        </p:nvSpPr>
        <p:spPr>
          <a:xfrm rot="16200000">
            <a:off x="4127717" y="2182392"/>
            <a:ext cx="660031" cy="3165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b="1" dirty="0" smtClean="0">
                <a:solidFill>
                  <a:srgbClr val="C00000"/>
                </a:solidFill>
                <a:latin typeface="Calibri" panose="020F0502020204030204" pitchFamily="34" charset="0"/>
                <a:cs typeface="Calibri" panose="020F0502020204030204" pitchFamily="34" charset="0"/>
              </a:rPr>
              <a:t>1 216</a:t>
            </a:r>
            <a:endParaRPr lang="lv-LV" sz="1400" b="1" dirty="0">
              <a:solidFill>
                <a:srgbClr val="C00000"/>
              </a:solidFill>
              <a:latin typeface="Calibri" panose="020F0502020204030204" pitchFamily="34" charset="0"/>
              <a:cs typeface="Calibri" panose="020F0502020204030204" pitchFamily="34" charset="0"/>
            </a:endParaRPr>
          </a:p>
        </p:txBody>
      </p:sp>
      <p:cxnSp>
        <p:nvCxnSpPr>
          <p:cNvPr id="14" name="Taisns bultveida savienotājs 13"/>
          <p:cNvCxnSpPr/>
          <p:nvPr/>
        </p:nvCxnSpPr>
        <p:spPr>
          <a:xfrm flipV="1">
            <a:off x="1877679" y="2250448"/>
            <a:ext cx="2476683" cy="134025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6" name="Taisnstūris 15"/>
          <p:cNvSpPr/>
          <p:nvPr/>
        </p:nvSpPr>
        <p:spPr>
          <a:xfrm rot="19938888">
            <a:off x="1546801" y="2750311"/>
            <a:ext cx="2757431" cy="3165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200" b="1" dirty="0" smtClean="0">
                <a:solidFill>
                  <a:schemeClr val="tx1"/>
                </a:solidFill>
                <a:latin typeface="Calibri Light" panose="020F0302020204030204" pitchFamily="34" charset="0"/>
                <a:cs typeface="Calibri Light" panose="020F0302020204030204" pitchFamily="34" charset="0"/>
              </a:rPr>
              <a:t>+220% </a:t>
            </a:r>
            <a:r>
              <a:rPr lang="lv-LV" sz="1200" dirty="0" smtClean="0">
                <a:solidFill>
                  <a:schemeClr val="tx1"/>
                </a:solidFill>
                <a:latin typeface="Calibri Light" panose="020F0302020204030204" pitchFamily="34" charset="0"/>
                <a:cs typeface="Calibri Light" panose="020F0302020204030204" pitchFamily="34" charset="0"/>
              </a:rPr>
              <a:t>salīdzinājumā ar 2004. gadu</a:t>
            </a:r>
            <a:endParaRPr lang="lv-LV" sz="1200" dirty="0">
              <a:solidFill>
                <a:schemeClr val="tx1"/>
              </a:solidFill>
              <a:latin typeface="Calibri Light" panose="020F0302020204030204" pitchFamily="34" charset="0"/>
              <a:cs typeface="Calibri Light" panose="020F0302020204030204" pitchFamily="34" charset="0"/>
            </a:endParaRPr>
          </a:p>
        </p:txBody>
      </p:sp>
      <p:sp>
        <p:nvSpPr>
          <p:cNvPr id="18" name="Text Box 7"/>
          <p:cNvSpPr txBox="1">
            <a:spLocks noChangeArrowheads="1"/>
          </p:cNvSpPr>
          <p:nvPr/>
        </p:nvSpPr>
        <p:spPr bwMode="auto">
          <a:xfrm>
            <a:off x="179511" y="6453336"/>
            <a:ext cx="4928820" cy="261610"/>
          </a:xfrm>
          <a:prstGeom prst="rect">
            <a:avLst/>
          </a:prstGeom>
          <a:noFill/>
          <a:ln w="9525">
            <a:noFill/>
            <a:miter lim="800000"/>
            <a:headEnd/>
            <a:tailEnd/>
          </a:ln>
          <a:effectLst/>
        </p:spPr>
        <p:txBody>
          <a:bodyPr wrap="square">
            <a:spAutoFit/>
          </a:bodyPr>
          <a:lstStyle/>
          <a:p>
            <a:pPr>
              <a:spcBef>
                <a:spcPct val="50000"/>
              </a:spcBef>
            </a:pPr>
            <a:r>
              <a:rPr lang="lv-LV" sz="1100" dirty="0" smtClean="0">
                <a:solidFill>
                  <a:schemeClr val="bg1">
                    <a:lumMod val="50000"/>
                  </a:schemeClr>
                </a:solidFill>
                <a:latin typeface="Calibri" panose="020F0502020204030204" pitchFamily="34" charset="0"/>
                <a:cs typeface="Calibri" panose="020F0502020204030204" pitchFamily="34" charset="0"/>
              </a:rPr>
              <a:t>Avots</a:t>
            </a:r>
            <a:r>
              <a:rPr lang="en-US" sz="1100" dirty="0" smtClean="0">
                <a:solidFill>
                  <a:schemeClr val="bg1">
                    <a:lumMod val="50000"/>
                  </a:schemeClr>
                </a:solidFill>
                <a:latin typeface="Calibri" panose="020F0502020204030204" pitchFamily="34" charset="0"/>
                <a:cs typeface="Calibri" panose="020F0502020204030204" pitchFamily="34" charset="0"/>
              </a:rPr>
              <a:t>: </a:t>
            </a:r>
            <a:r>
              <a:rPr lang="lv-LV" sz="1100" noProof="1" smtClean="0">
                <a:solidFill>
                  <a:schemeClr val="bg1">
                    <a:lumMod val="50000"/>
                  </a:schemeClr>
                </a:solidFill>
                <a:latin typeface="Calibri" panose="020F0502020204030204" pitchFamily="34" charset="0"/>
                <a:cs typeface="Calibri" panose="020F0502020204030204" pitchFamily="34" charset="0"/>
              </a:rPr>
              <a:t>Agroresursu</a:t>
            </a:r>
            <a:r>
              <a:rPr lang="lv-LV" sz="1100" dirty="0" smtClean="0">
                <a:solidFill>
                  <a:schemeClr val="bg1">
                    <a:lumMod val="50000"/>
                  </a:schemeClr>
                </a:solidFill>
                <a:latin typeface="Calibri" panose="020F0502020204030204" pitchFamily="34" charset="0"/>
                <a:cs typeface="Calibri" panose="020F0502020204030204" pitchFamily="34" charset="0"/>
              </a:rPr>
              <a:t> </a:t>
            </a:r>
            <a:r>
              <a:rPr lang="lv-LV" sz="1100" dirty="0">
                <a:solidFill>
                  <a:schemeClr val="bg1">
                    <a:lumMod val="50000"/>
                  </a:schemeClr>
                </a:solidFill>
                <a:latin typeface="Calibri" panose="020F0502020204030204" pitchFamily="34" charset="0"/>
                <a:cs typeface="Calibri" panose="020F0502020204030204" pitchFamily="34" charset="0"/>
              </a:rPr>
              <a:t>un ekonomikas institūts</a:t>
            </a:r>
          </a:p>
        </p:txBody>
      </p:sp>
      <p:sp>
        <p:nvSpPr>
          <p:cNvPr id="22" name="Rectangle 17"/>
          <p:cNvSpPr/>
          <p:nvPr/>
        </p:nvSpPr>
        <p:spPr>
          <a:xfrm>
            <a:off x="7898266" y="5765300"/>
            <a:ext cx="1245734" cy="1603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lv-LV" dirty="0" smtClean="0">
                <a:solidFill>
                  <a:schemeClr val="tx1">
                    <a:lumMod val="65000"/>
                    <a:lumOff val="35000"/>
                  </a:schemeClr>
                </a:solidFill>
                <a:latin typeface="Calibri" panose="020F0502020204030204" pitchFamily="34" charset="0"/>
                <a:cs typeface="Calibri" panose="020F0502020204030204" pitchFamily="34" charset="0"/>
              </a:rPr>
              <a:t>* - provizoriski</a:t>
            </a:r>
            <a:endParaRPr lang="lv-LV" sz="12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15" name="Title 1"/>
          <p:cNvSpPr txBox="1">
            <a:spLocks/>
          </p:cNvSpPr>
          <p:nvPr/>
        </p:nvSpPr>
        <p:spPr bwMode="auto">
          <a:xfrm>
            <a:off x="1729648" y="86914"/>
            <a:ext cx="7245358"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ctr"/>
            <a:r>
              <a:rPr lang="lv-LV" altLang="en-US" sz="2000" dirty="0" smtClean="0">
                <a:latin typeface="Calibri Light" panose="020F0302020204030204" pitchFamily="34" charset="0"/>
                <a:cs typeface="Calibri Light" panose="020F0302020204030204" pitchFamily="34" charset="0"/>
              </a:rPr>
              <a:t>1.2 </a:t>
            </a:r>
            <a:r>
              <a:rPr lang="lv-LV" altLang="en-US" sz="2000" dirty="0">
                <a:latin typeface="Calibri Light" panose="020F0302020204030204" pitchFamily="34" charset="0"/>
                <a:cs typeface="Calibri Light" panose="020F0302020204030204" pitchFamily="34" charset="0"/>
              </a:rPr>
              <a:t>Stabila </a:t>
            </a:r>
            <a:r>
              <a:rPr lang="lv-LV" altLang="en-US" dirty="0">
                <a:latin typeface="Calibri Light" panose="020F0302020204030204" pitchFamily="34" charset="0"/>
                <a:cs typeface="Calibri Light" panose="020F0302020204030204" pitchFamily="34" charset="0"/>
              </a:rPr>
              <a:t>lauksaimniecības</a:t>
            </a:r>
            <a:r>
              <a:rPr lang="lv-LV" altLang="en-US" sz="2000" dirty="0">
                <a:latin typeface="Calibri Light" panose="020F0302020204030204" pitchFamily="34" charset="0"/>
                <a:cs typeface="Calibri Light" panose="020F0302020204030204" pitchFamily="34" charset="0"/>
              </a:rPr>
              <a:t> izlaides izaugsme pateicoties piena un graudaugu ražošanai</a:t>
            </a:r>
          </a:p>
          <a:p>
            <a:pPr algn="ctr"/>
            <a:endParaRPr lang="lv-LV" altLang="en-US" sz="2000" dirty="0" smtClean="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5658970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1"/>
          <p:cNvSpPr txBox="1">
            <a:spLocks/>
          </p:cNvSpPr>
          <p:nvPr/>
        </p:nvSpPr>
        <p:spPr bwMode="auto">
          <a:xfrm>
            <a:off x="1673575" y="155180"/>
            <a:ext cx="6339254"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ctr"/>
            <a:r>
              <a:rPr lang="lv-LV" altLang="en-US" dirty="0" smtClean="0">
                <a:latin typeface="Calibri Light" panose="020F0302020204030204" pitchFamily="34" charset="0"/>
                <a:cs typeface="Calibri Light" panose="020F0302020204030204" pitchFamily="34" charset="0"/>
              </a:rPr>
              <a:t>1.3 Lauksaimniecības attīstība kopš 2004. gada</a:t>
            </a:r>
          </a:p>
        </p:txBody>
      </p:sp>
      <p:sp>
        <p:nvSpPr>
          <p:cNvPr id="13318" name="Slide Number Placeholder 5"/>
          <p:cNvSpPr>
            <a:spLocks noGrp="1"/>
          </p:cNvSpPr>
          <p:nvPr>
            <p:ph type="sldNum" sz="quarter" idx="13"/>
          </p:nvPr>
        </p:nvSpPr>
        <p:spPr bwMode="auto">
          <a:xfrm>
            <a:off x="8335108" y="6324600"/>
            <a:ext cx="504092"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A5D1C11-8470-4591-9F26-7C3308B0856A}" type="slidenum">
              <a:rPr lang="en-US" altLang="en-US" smtClean="0">
                <a:latin typeface="Calibri" panose="020F0502020204030204" pitchFamily="34" charset="0"/>
                <a:cs typeface="Calibri" panose="020F0502020204030204" pitchFamily="34" charset="0"/>
              </a:rPr>
              <a:pPr/>
              <a:t>5</a:t>
            </a:fld>
            <a:endParaRPr lang="en-US" altLang="en-US" smtClean="0">
              <a:latin typeface="Calibri" panose="020F0502020204030204" pitchFamily="34" charset="0"/>
              <a:cs typeface="Calibri" panose="020F0502020204030204" pitchFamily="34" charset="0"/>
            </a:endParaRPr>
          </a:p>
        </p:txBody>
      </p:sp>
      <p:sp>
        <p:nvSpPr>
          <p:cNvPr id="5" name="Text Box 7"/>
          <p:cNvSpPr txBox="1">
            <a:spLocks noChangeArrowheads="1"/>
          </p:cNvSpPr>
          <p:nvPr/>
        </p:nvSpPr>
        <p:spPr bwMode="auto">
          <a:xfrm>
            <a:off x="179511" y="6453336"/>
            <a:ext cx="4928820" cy="261610"/>
          </a:xfrm>
          <a:prstGeom prst="rect">
            <a:avLst/>
          </a:prstGeom>
          <a:noFill/>
          <a:ln w="9525">
            <a:noFill/>
            <a:miter lim="800000"/>
            <a:headEnd/>
            <a:tailEnd/>
          </a:ln>
          <a:effectLst/>
        </p:spPr>
        <p:txBody>
          <a:bodyPr wrap="square">
            <a:spAutoFit/>
          </a:bodyPr>
          <a:lstStyle/>
          <a:p>
            <a:pPr>
              <a:spcBef>
                <a:spcPct val="50000"/>
              </a:spcBef>
            </a:pPr>
            <a:r>
              <a:rPr lang="lv-LV" sz="1100" dirty="0" smtClean="0">
                <a:solidFill>
                  <a:schemeClr val="bg1">
                    <a:lumMod val="50000"/>
                  </a:schemeClr>
                </a:solidFill>
                <a:latin typeface="Calibri" panose="020F0502020204030204" pitchFamily="34" charset="0"/>
                <a:cs typeface="Calibri" panose="020F0502020204030204" pitchFamily="34" charset="0"/>
              </a:rPr>
              <a:t>Avots</a:t>
            </a:r>
            <a:r>
              <a:rPr lang="en-US" sz="1100" dirty="0" smtClean="0">
                <a:solidFill>
                  <a:schemeClr val="bg1">
                    <a:lumMod val="50000"/>
                  </a:schemeClr>
                </a:solidFill>
                <a:latin typeface="Calibri" panose="020F0502020204030204" pitchFamily="34" charset="0"/>
                <a:cs typeface="Calibri" panose="020F0502020204030204" pitchFamily="34" charset="0"/>
              </a:rPr>
              <a:t>: </a:t>
            </a:r>
            <a:r>
              <a:rPr lang="lv-LV" sz="1100" noProof="1" smtClean="0">
                <a:solidFill>
                  <a:schemeClr val="bg1">
                    <a:lumMod val="50000"/>
                  </a:schemeClr>
                </a:solidFill>
                <a:latin typeface="Calibri" panose="020F0502020204030204" pitchFamily="34" charset="0"/>
                <a:cs typeface="Calibri" panose="020F0502020204030204" pitchFamily="34" charset="0"/>
              </a:rPr>
              <a:t>Zemkopības ministrija</a:t>
            </a:r>
            <a:endParaRPr lang="lv-LV" sz="1100" dirty="0">
              <a:solidFill>
                <a:schemeClr val="bg1">
                  <a:lumMod val="50000"/>
                </a:schemeClr>
              </a:solidFill>
              <a:latin typeface="Calibri" panose="020F0502020204030204" pitchFamily="34" charset="0"/>
              <a:cs typeface="Calibri" panose="020F0502020204030204" pitchFamily="34" charset="0"/>
            </a:endParaRPr>
          </a:p>
        </p:txBody>
      </p:sp>
      <p:sp>
        <p:nvSpPr>
          <p:cNvPr id="31" name="Piecstūris 30"/>
          <p:cNvSpPr/>
          <p:nvPr/>
        </p:nvSpPr>
        <p:spPr>
          <a:xfrm rot="16200000">
            <a:off x="4609627" y="1706292"/>
            <a:ext cx="1912920" cy="1872208"/>
          </a:xfrm>
          <a:prstGeom prst="homePlate">
            <a:avLst>
              <a:gd name="adj" fmla="val 20153"/>
            </a:avLst>
          </a:prstGeom>
          <a:noFill/>
          <a:ln>
            <a:solidFill>
              <a:srgbClr val="FFD757"/>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lv-LV" sz="1600" b="1" dirty="0" smtClean="0">
                <a:solidFill>
                  <a:schemeClr val="tx1">
                    <a:lumMod val="75000"/>
                    <a:lumOff val="25000"/>
                  </a:schemeClr>
                </a:solidFill>
                <a:latin typeface="Calibri Light" panose="020F0302020204030204" pitchFamily="34" charset="0"/>
                <a:cs typeface="Calibri Light" panose="020F0302020204030204" pitchFamily="34" charset="0"/>
              </a:rPr>
              <a:t>Ienākumi no l/s darbības</a:t>
            </a:r>
          </a:p>
          <a:p>
            <a:pPr algn="ctr"/>
            <a:r>
              <a:rPr lang="lv-LV" sz="1800" b="1" dirty="0" smtClean="0">
                <a:solidFill>
                  <a:srgbClr val="99CC00"/>
                </a:solidFill>
                <a:latin typeface="Calibri Light" panose="020F0302020204030204" pitchFamily="34" charset="0"/>
                <a:cs typeface="Calibri Light" panose="020F0302020204030204" pitchFamily="34" charset="0"/>
              </a:rPr>
              <a:t>1,9 reizes</a:t>
            </a:r>
            <a:endParaRPr lang="lv-LV" sz="3200" b="1" dirty="0">
              <a:solidFill>
                <a:srgbClr val="99CC00"/>
              </a:solidFill>
              <a:latin typeface="Calibri Light" panose="020F0302020204030204" pitchFamily="34" charset="0"/>
              <a:cs typeface="Calibri Light" panose="020F0302020204030204" pitchFamily="34" charset="0"/>
            </a:endParaRPr>
          </a:p>
        </p:txBody>
      </p:sp>
      <p:pic>
        <p:nvPicPr>
          <p:cNvPr id="32" name="Attēls 31"/>
          <p:cNvPicPr>
            <a:picLocks noChangeAspect="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tretch>
            <a:fillRect/>
          </a:stretch>
        </p:blipFill>
        <p:spPr>
          <a:xfrm>
            <a:off x="5340564" y="3110461"/>
            <a:ext cx="471776" cy="471776"/>
          </a:xfrm>
          <a:prstGeom prst="rect">
            <a:avLst/>
          </a:prstGeom>
        </p:spPr>
      </p:pic>
      <p:sp>
        <p:nvSpPr>
          <p:cNvPr id="33" name="Piecstūris 32"/>
          <p:cNvSpPr/>
          <p:nvPr/>
        </p:nvSpPr>
        <p:spPr>
          <a:xfrm rot="16200000">
            <a:off x="6629235" y="1706291"/>
            <a:ext cx="1912920" cy="1872208"/>
          </a:xfrm>
          <a:prstGeom prst="homePlate">
            <a:avLst>
              <a:gd name="adj" fmla="val 20153"/>
            </a:avLst>
          </a:prstGeom>
          <a:noFill/>
          <a:ln>
            <a:solidFill>
              <a:srgbClr val="FFD757"/>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lv-LV" sz="1600" b="1" dirty="0" smtClean="0">
                <a:solidFill>
                  <a:schemeClr val="tx1">
                    <a:lumMod val="75000"/>
                    <a:lumOff val="25000"/>
                  </a:schemeClr>
                </a:solidFill>
                <a:latin typeface="Calibri Light" panose="020F0302020204030204" pitchFamily="34" charset="0"/>
                <a:cs typeface="Calibri Light" panose="020F0302020204030204" pitchFamily="34" charset="0"/>
              </a:rPr>
              <a:t>Ienākumi uz 1 nodarbināto l/s</a:t>
            </a:r>
          </a:p>
          <a:p>
            <a:pPr algn="ctr"/>
            <a:r>
              <a:rPr lang="lv-LV" sz="1800" b="1" dirty="0" smtClean="0">
                <a:solidFill>
                  <a:srgbClr val="99CC00"/>
                </a:solidFill>
                <a:latin typeface="Calibri Light" panose="020F0302020204030204" pitchFamily="34" charset="0"/>
                <a:cs typeface="Calibri Light" panose="020F0302020204030204" pitchFamily="34" charset="0"/>
              </a:rPr>
              <a:t>3,3 reizes</a:t>
            </a:r>
            <a:endParaRPr lang="lv-LV" sz="3200" b="1" dirty="0">
              <a:solidFill>
                <a:srgbClr val="99CC00"/>
              </a:solidFill>
              <a:latin typeface="Calibri Light" panose="020F0302020204030204" pitchFamily="34" charset="0"/>
              <a:cs typeface="Calibri Light" panose="020F0302020204030204" pitchFamily="34" charset="0"/>
            </a:endParaRPr>
          </a:p>
        </p:txBody>
      </p:sp>
      <p:pic>
        <p:nvPicPr>
          <p:cNvPr id="34" name="Attēls 33"/>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335131" y="3102607"/>
            <a:ext cx="483921" cy="483921"/>
          </a:xfrm>
          <a:prstGeom prst="rect">
            <a:avLst/>
          </a:prstGeom>
        </p:spPr>
      </p:pic>
      <p:sp>
        <p:nvSpPr>
          <p:cNvPr id="35" name="Piecstūris 34"/>
          <p:cNvSpPr/>
          <p:nvPr/>
        </p:nvSpPr>
        <p:spPr>
          <a:xfrm rot="16200000">
            <a:off x="567255" y="4107323"/>
            <a:ext cx="1912920" cy="1872208"/>
          </a:xfrm>
          <a:prstGeom prst="homePlate">
            <a:avLst>
              <a:gd name="adj" fmla="val 20153"/>
            </a:avLst>
          </a:prstGeom>
          <a:noFill/>
          <a:ln>
            <a:solidFill>
              <a:srgbClr val="FFD757"/>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lv-LV" sz="1600" b="1" dirty="0" smtClean="0">
                <a:solidFill>
                  <a:schemeClr val="tx1">
                    <a:lumMod val="75000"/>
                    <a:lumOff val="25000"/>
                  </a:schemeClr>
                </a:solidFill>
                <a:latin typeface="Calibri Light" panose="020F0302020204030204" pitchFamily="34" charset="0"/>
                <a:cs typeface="Calibri Light" panose="020F0302020204030204" pitchFamily="34" charset="0"/>
              </a:rPr>
              <a:t>L/s (A01) pievienotā vērtība</a:t>
            </a:r>
          </a:p>
          <a:p>
            <a:pPr algn="ctr"/>
            <a:r>
              <a:rPr lang="lv-LV" sz="1800" b="1" dirty="0" smtClean="0">
                <a:solidFill>
                  <a:srgbClr val="99D11D"/>
                </a:solidFill>
                <a:latin typeface="Calibri Light" panose="020F0302020204030204" pitchFamily="34" charset="0"/>
                <a:cs typeface="Calibri Light" panose="020F0302020204030204" pitchFamily="34" charset="0"/>
              </a:rPr>
              <a:t>35%</a:t>
            </a:r>
            <a:endParaRPr lang="lv-LV" sz="3200" b="1" dirty="0">
              <a:solidFill>
                <a:srgbClr val="99D11D"/>
              </a:solidFill>
              <a:latin typeface="Calibri Light" panose="020F0302020204030204" pitchFamily="34" charset="0"/>
              <a:cs typeface="Calibri Light" panose="020F0302020204030204" pitchFamily="34" charset="0"/>
            </a:endParaRPr>
          </a:p>
        </p:txBody>
      </p:sp>
      <p:sp>
        <p:nvSpPr>
          <p:cNvPr id="36" name="Piecstūris 35"/>
          <p:cNvSpPr/>
          <p:nvPr/>
        </p:nvSpPr>
        <p:spPr>
          <a:xfrm rot="16200000">
            <a:off x="2585019" y="4109540"/>
            <a:ext cx="1912920" cy="1872208"/>
          </a:xfrm>
          <a:prstGeom prst="homePlate">
            <a:avLst>
              <a:gd name="adj" fmla="val 20153"/>
            </a:avLst>
          </a:prstGeom>
          <a:noFill/>
          <a:ln>
            <a:solidFill>
              <a:srgbClr val="FFD757"/>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lv-LV" sz="1600" b="1" dirty="0" smtClean="0">
                <a:solidFill>
                  <a:schemeClr val="tx1">
                    <a:lumMod val="75000"/>
                    <a:lumOff val="25000"/>
                  </a:schemeClr>
                </a:solidFill>
                <a:latin typeface="Calibri Light" panose="020F0302020204030204" pitchFamily="34" charset="0"/>
                <a:cs typeface="Calibri Light" panose="020F0302020204030204" pitchFamily="34" charset="0"/>
              </a:rPr>
              <a:t>Bioloģisko </a:t>
            </a:r>
            <a:r>
              <a:rPr lang="lv-LV" sz="1600" b="1" noProof="1" smtClean="0">
                <a:solidFill>
                  <a:schemeClr val="tx1">
                    <a:lumMod val="75000"/>
                    <a:lumOff val="25000"/>
                  </a:schemeClr>
                </a:solidFill>
                <a:latin typeface="Calibri Light" panose="020F0302020204030204" pitchFamily="34" charset="0"/>
                <a:cs typeface="Calibri Light" panose="020F0302020204030204" pitchFamily="34" charset="0"/>
              </a:rPr>
              <a:t>saimn.</a:t>
            </a:r>
            <a:r>
              <a:rPr lang="lv-LV" sz="1600" b="1" dirty="0" smtClean="0">
                <a:solidFill>
                  <a:schemeClr val="tx1">
                    <a:lumMod val="75000"/>
                    <a:lumOff val="25000"/>
                  </a:schemeClr>
                </a:solidFill>
                <a:latin typeface="Calibri Light" panose="020F0302020204030204" pitchFamily="34" charset="0"/>
                <a:cs typeface="Calibri Light" panose="020F0302020204030204" pitchFamily="34" charset="0"/>
              </a:rPr>
              <a:t> skaits</a:t>
            </a:r>
          </a:p>
          <a:p>
            <a:pPr algn="ctr"/>
            <a:r>
              <a:rPr lang="lv-LV" sz="1800" b="1" dirty="0" smtClean="0">
                <a:solidFill>
                  <a:srgbClr val="99CC00"/>
                </a:solidFill>
                <a:latin typeface="Calibri Light" panose="020F0302020204030204" pitchFamily="34" charset="0"/>
                <a:cs typeface="Calibri Light" panose="020F0302020204030204" pitchFamily="34" charset="0"/>
              </a:rPr>
              <a:t>4 reizes</a:t>
            </a:r>
            <a:endParaRPr lang="lv-LV" sz="3200" b="1" dirty="0">
              <a:solidFill>
                <a:srgbClr val="99CC00"/>
              </a:solidFill>
              <a:latin typeface="Calibri Light" panose="020F0302020204030204" pitchFamily="34" charset="0"/>
              <a:cs typeface="Calibri Light" panose="020F0302020204030204" pitchFamily="34" charset="0"/>
            </a:endParaRPr>
          </a:p>
        </p:txBody>
      </p:sp>
      <p:sp>
        <p:nvSpPr>
          <p:cNvPr id="37" name="Piecstūris 36"/>
          <p:cNvSpPr/>
          <p:nvPr/>
        </p:nvSpPr>
        <p:spPr>
          <a:xfrm rot="16200000">
            <a:off x="4602783" y="4107323"/>
            <a:ext cx="1912920" cy="1872208"/>
          </a:xfrm>
          <a:prstGeom prst="homePlate">
            <a:avLst>
              <a:gd name="adj" fmla="val 20153"/>
            </a:avLst>
          </a:prstGeom>
          <a:noFill/>
          <a:ln>
            <a:solidFill>
              <a:srgbClr val="FFD757"/>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lv-LV" sz="1600" b="1" dirty="0" smtClean="0">
                <a:solidFill>
                  <a:schemeClr val="tx1">
                    <a:lumMod val="75000"/>
                    <a:lumOff val="25000"/>
                  </a:schemeClr>
                </a:solidFill>
                <a:latin typeface="Calibri Light" panose="020F0302020204030204" pitchFamily="34" charset="0"/>
                <a:cs typeface="Calibri Light" panose="020F0302020204030204" pitchFamily="34" charset="0"/>
              </a:rPr>
              <a:t>Bioloģiskās l/s platības</a:t>
            </a:r>
          </a:p>
          <a:p>
            <a:pPr algn="ctr"/>
            <a:r>
              <a:rPr lang="lv-LV" sz="1800" b="1" dirty="0" smtClean="0">
                <a:solidFill>
                  <a:srgbClr val="99CC00"/>
                </a:solidFill>
                <a:latin typeface="Calibri Light" panose="020F0302020204030204" pitchFamily="34" charset="0"/>
                <a:cs typeface="Calibri Light" panose="020F0302020204030204" pitchFamily="34" charset="0"/>
              </a:rPr>
              <a:t>7,5 reizes</a:t>
            </a:r>
            <a:endParaRPr lang="lv-LV" sz="3200" b="1" dirty="0">
              <a:solidFill>
                <a:srgbClr val="99CC00"/>
              </a:solidFill>
              <a:latin typeface="Calibri Light" panose="020F0302020204030204" pitchFamily="34" charset="0"/>
              <a:cs typeface="Calibri Light" panose="020F0302020204030204" pitchFamily="34" charset="0"/>
            </a:endParaRPr>
          </a:p>
        </p:txBody>
      </p:sp>
      <p:sp>
        <p:nvSpPr>
          <p:cNvPr id="38" name="Piecstūris 37"/>
          <p:cNvSpPr/>
          <p:nvPr/>
        </p:nvSpPr>
        <p:spPr>
          <a:xfrm rot="16200000">
            <a:off x="6629235" y="4107322"/>
            <a:ext cx="1912920" cy="1872208"/>
          </a:xfrm>
          <a:prstGeom prst="homePlate">
            <a:avLst>
              <a:gd name="adj" fmla="val 20153"/>
            </a:avLst>
          </a:prstGeom>
          <a:noFill/>
          <a:ln>
            <a:solidFill>
              <a:srgbClr val="FFD757"/>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lv-LV" sz="1600" b="1" dirty="0" smtClean="0">
                <a:solidFill>
                  <a:schemeClr val="tx1">
                    <a:lumMod val="75000"/>
                    <a:lumOff val="25000"/>
                  </a:schemeClr>
                </a:solidFill>
                <a:latin typeface="Calibri Light" panose="020F0302020204030204" pitchFamily="34" charset="0"/>
                <a:cs typeface="Calibri Light" panose="020F0302020204030204" pitchFamily="34" charset="0"/>
              </a:rPr>
              <a:t>Biedru skaits l/s kooperatīvos</a:t>
            </a:r>
          </a:p>
          <a:p>
            <a:pPr algn="ctr"/>
            <a:r>
              <a:rPr lang="lv-LV" sz="1800" b="1" dirty="0" smtClean="0">
                <a:solidFill>
                  <a:srgbClr val="99CC00"/>
                </a:solidFill>
                <a:latin typeface="Calibri Light" panose="020F0302020204030204" pitchFamily="34" charset="0"/>
                <a:cs typeface="Calibri Light" panose="020F0302020204030204" pitchFamily="34" charset="0"/>
              </a:rPr>
              <a:t>2 reizes</a:t>
            </a:r>
            <a:endParaRPr lang="lv-LV" sz="3200" b="1" dirty="0">
              <a:solidFill>
                <a:srgbClr val="99CC00"/>
              </a:solidFill>
              <a:latin typeface="Calibri Light" panose="020F0302020204030204" pitchFamily="34" charset="0"/>
              <a:cs typeface="Calibri Light" panose="020F0302020204030204" pitchFamily="34" charset="0"/>
            </a:endParaRPr>
          </a:p>
        </p:txBody>
      </p:sp>
      <p:pic>
        <p:nvPicPr>
          <p:cNvPr id="39" name="Attēls 38"/>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365081" y="5511001"/>
            <a:ext cx="453971" cy="453971"/>
          </a:xfrm>
          <a:prstGeom prst="rect">
            <a:avLst/>
          </a:prstGeom>
        </p:spPr>
      </p:pic>
      <p:pic>
        <p:nvPicPr>
          <p:cNvPr id="40" name="Attēls 39"/>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330199" y="5509597"/>
            <a:ext cx="492507" cy="492507"/>
          </a:xfrm>
          <a:prstGeom prst="rect">
            <a:avLst/>
          </a:prstGeom>
        </p:spPr>
      </p:pic>
      <p:pic>
        <p:nvPicPr>
          <p:cNvPr id="41" name="Attēls 40"/>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272612" y="5470165"/>
            <a:ext cx="494807" cy="494807"/>
          </a:xfrm>
          <a:prstGeom prst="rect">
            <a:avLst/>
          </a:prstGeom>
        </p:spPr>
      </p:pic>
      <p:pic>
        <p:nvPicPr>
          <p:cNvPr id="42" name="Attēls 41"/>
          <p:cNvPicPr>
            <a:picLocks noChangeAspect="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243185" y="5437041"/>
            <a:ext cx="561057" cy="561057"/>
          </a:xfrm>
          <a:prstGeom prst="rect">
            <a:avLst/>
          </a:prstGeom>
        </p:spPr>
      </p:pic>
      <p:sp>
        <p:nvSpPr>
          <p:cNvPr id="46" name="Taisnstūris 45"/>
          <p:cNvSpPr/>
          <p:nvPr/>
        </p:nvSpPr>
        <p:spPr>
          <a:xfrm>
            <a:off x="4520710" y="2032869"/>
            <a:ext cx="644984" cy="2748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050" dirty="0" smtClean="0">
                <a:solidFill>
                  <a:schemeClr val="bg1">
                    <a:lumMod val="65000"/>
                  </a:schemeClr>
                </a:solidFill>
                <a:latin typeface="Calibri" panose="020F0502020204030204" pitchFamily="34" charset="0"/>
                <a:cs typeface="Calibri" panose="020F0502020204030204" pitchFamily="34" charset="0"/>
              </a:rPr>
              <a:t>17p/04</a:t>
            </a:r>
            <a:endParaRPr lang="lv-LV" sz="1050" dirty="0">
              <a:solidFill>
                <a:schemeClr val="bg1">
                  <a:lumMod val="65000"/>
                </a:schemeClr>
              </a:solidFill>
              <a:latin typeface="Calibri" panose="020F0502020204030204" pitchFamily="34" charset="0"/>
              <a:cs typeface="Calibri" panose="020F0502020204030204" pitchFamily="34" charset="0"/>
            </a:endParaRPr>
          </a:p>
        </p:txBody>
      </p:sp>
      <p:sp>
        <p:nvSpPr>
          <p:cNvPr id="47" name="Taisnstūris 46"/>
          <p:cNvSpPr/>
          <p:nvPr/>
        </p:nvSpPr>
        <p:spPr>
          <a:xfrm>
            <a:off x="6545318" y="2032869"/>
            <a:ext cx="644984" cy="2748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050" dirty="0" smtClean="0">
                <a:solidFill>
                  <a:schemeClr val="bg1">
                    <a:lumMod val="65000"/>
                  </a:schemeClr>
                </a:solidFill>
                <a:latin typeface="Calibri" panose="020F0502020204030204" pitchFamily="34" charset="0"/>
                <a:cs typeface="Calibri" panose="020F0502020204030204" pitchFamily="34" charset="0"/>
              </a:rPr>
              <a:t>17p/04</a:t>
            </a:r>
            <a:endParaRPr lang="lv-LV" sz="1050" dirty="0">
              <a:solidFill>
                <a:schemeClr val="bg1">
                  <a:lumMod val="65000"/>
                </a:schemeClr>
              </a:solidFill>
              <a:latin typeface="Calibri" panose="020F0502020204030204" pitchFamily="34" charset="0"/>
              <a:cs typeface="Calibri" panose="020F0502020204030204" pitchFamily="34" charset="0"/>
            </a:endParaRPr>
          </a:p>
        </p:txBody>
      </p:sp>
      <p:sp>
        <p:nvSpPr>
          <p:cNvPr id="48" name="Taisnstūris 47"/>
          <p:cNvSpPr/>
          <p:nvPr/>
        </p:nvSpPr>
        <p:spPr>
          <a:xfrm>
            <a:off x="433366" y="4390571"/>
            <a:ext cx="644984" cy="2748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050" dirty="0" smtClean="0">
                <a:solidFill>
                  <a:schemeClr val="bg1">
                    <a:lumMod val="65000"/>
                  </a:schemeClr>
                </a:solidFill>
                <a:latin typeface="Calibri" panose="020F0502020204030204" pitchFamily="34" charset="0"/>
                <a:cs typeface="Calibri" panose="020F0502020204030204" pitchFamily="34" charset="0"/>
              </a:rPr>
              <a:t>18/04</a:t>
            </a:r>
            <a:endParaRPr lang="lv-LV" sz="1050" dirty="0">
              <a:solidFill>
                <a:schemeClr val="bg1">
                  <a:lumMod val="65000"/>
                </a:schemeClr>
              </a:solidFill>
              <a:latin typeface="Calibri" panose="020F0502020204030204" pitchFamily="34" charset="0"/>
              <a:cs typeface="Calibri" panose="020F0502020204030204" pitchFamily="34" charset="0"/>
            </a:endParaRPr>
          </a:p>
        </p:txBody>
      </p:sp>
      <p:sp>
        <p:nvSpPr>
          <p:cNvPr id="49" name="Taisnstūris 48"/>
          <p:cNvSpPr/>
          <p:nvPr/>
        </p:nvSpPr>
        <p:spPr>
          <a:xfrm>
            <a:off x="2470577" y="4390571"/>
            <a:ext cx="644984" cy="2748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050" dirty="0" smtClean="0">
                <a:solidFill>
                  <a:schemeClr val="bg1">
                    <a:lumMod val="65000"/>
                  </a:schemeClr>
                </a:solidFill>
                <a:latin typeface="Calibri" panose="020F0502020204030204" pitchFamily="34" charset="0"/>
                <a:cs typeface="Calibri" panose="020F0502020204030204" pitchFamily="34" charset="0"/>
              </a:rPr>
              <a:t>17/04</a:t>
            </a:r>
            <a:endParaRPr lang="lv-LV" sz="1050" dirty="0">
              <a:solidFill>
                <a:schemeClr val="bg1">
                  <a:lumMod val="65000"/>
                </a:schemeClr>
              </a:solidFill>
              <a:latin typeface="Calibri" panose="020F0502020204030204" pitchFamily="34" charset="0"/>
              <a:cs typeface="Calibri" panose="020F0502020204030204" pitchFamily="34" charset="0"/>
            </a:endParaRPr>
          </a:p>
        </p:txBody>
      </p:sp>
      <p:sp>
        <p:nvSpPr>
          <p:cNvPr id="50" name="Taisnstūris 49"/>
          <p:cNvSpPr/>
          <p:nvPr/>
        </p:nvSpPr>
        <p:spPr>
          <a:xfrm>
            <a:off x="4524057" y="4390571"/>
            <a:ext cx="644984" cy="2748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050" dirty="0" smtClean="0">
                <a:solidFill>
                  <a:schemeClr val="bg1">
                    <a:lumMod val="65000"/>
                  </a:schemeClr>
                </a:solidFill>
                <a:latin typeface="Calibri" panose="020F0502020204030204" pitchFamily="34" charset="0"/>
                <a:cs typeface="Calibri" panose="020F0502020204030204" pitchFamily="34" charset="0"/>
              </a:rPr>
              <a:t>17/04</a:t>
            </a:r>
            <a:endParaRPr lang="lv-LV" sz="1050" dirty="0">
              <a:solidFill>
                <a:schemeClr val="bg1">
                  <a:lumMod val="65000"/>
                </a:schemeClr>
              </a:solidFill>
              <a:latin typeface="Calibri" panose="020F0502020204030204" pitchFamily="34" charset="0"/>
              <a:cs typeface="Calibri" panose="020F0502020204030204" pitchFamily="34" charset="0"/>
            </a:endParaRPr>
          </a:p>
        </p:txBody>
      </p:sp>
      <p:sp>
        <p:nvSpPr>
          <p:cNvPr id="51" name="Taisnstūris 50"/>
          <p:cNvSpPr/>
          <p:nvPr/>
        </p:nvSpPr>
        <p:spPr>
          <a:xfrm>
            <a:off x="6545318" y="4392373"/>
            <a:ext cx="644984" cy="2748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050" dirty="0" smtClean="0">
                <a:solidFill>
                  <a:schemeClr val="bg1">
                    <a:lumMod val="65000"/>
                  </a:schemeClr>
                </a:solidFill>
                <a:latin typeface="Calibri" panose="020F0502020204030204" pitchFamily="34" charset="0"/>
                <a:cs typeface="Calibri" panose="020F0502020204030204" pitchFamily="34" charset="0"/>
              </a:rPr>
              <a:t>17/04</a:t>
            </a:r>
            <a:endParaRPr lang="lv-LV" sz="1050" dirty="0">
              <a:solidFill>
                <a:schemeClr val="bg1">
                  <a:lumMod val="65000"/>
                </a:schemeClr>
              </a:solidFill>
              <a:latin typeface="Calibri" panose="020F0502020204030204" pitchFamily="34" charset="0"/>
              <a:cs typeface="Calibri" panose="020F0502020204030204" pitchFamily="34" charset="0"/>
            </a:endParaRPr>
          </a:p>
        </p:txBody>
      </p:sp>
      <p:sp>
        <p:nvSpPr>
          <p:cNvPr id="29" name="Piecstūris 28"/>
          <p:cNvSpPr/>
          <p:nvPr/>
        </p:nvSpPr>
        <p:spPr>
          <a:xfrm rot="16200000">
            <a:off x="2563555" y="1704397"/>
            <a:ext cx="1912920" cy="1872208"/>
          </a:xfrm>
          <a:prstGeom prst="homePlate">
            <a:avLst>
              <a:gd name="adj" fmla="val 20153"/>
            </a:avLst>
          </a:prstGeom>
          <a:noFill/>
          <a:ln>
            <a:solidFill>
              <a:srgbClr val="FFD757"/>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lv-LV" sz="1600" b="1" dirty="0">
                <a:solidFill>
                  <a:schemeClr val="tx1">
                    <a:lumMod val="75000"/>
                    <a:lumOff val="25000"/>
                  </a:schemeClr>
                </a:solidFill>
                <a:latin typeface="Calibri Light" panose="020F0302020204030204" pitchFamily="34" charset="0"/>
                <a:cs typeface="Calibri Light" panose="020F0302020204030204" pitchFamily="34" charset="0"/>
              </a:rPr>
              <a:t>Augkopības izlaide </a:t>
            </a:r>
          </a:p>
          <a:p>
            <a:pPr algn="ctr"/>
            <a:r>
              <a:rPr lang="lv-LV" sz="1800" b="1" dirty="0">
                <a:solidFill>
                  <a:srgbClr val="99CC00"/>
                </a:solidFill>
                <a:latin typeface="Calibri Light" panose="020F0302020204030204" pitchFamily="34" charset="0"/>
                <a:cs typeface="Calibri Light" panose="020F0302020204030204" pitchFamily="34" charset="0"/>
              </a:rPr>
              <a:t>2,4 reizes</a:t>
            </a:r>
            <a:endParaRPr lang="lv-LV" sz="3200" b="1" dirty="0">
              <a:solidFill>
                <a:srgbClr val="99CC00"/>
              </a:solidFill>
              <a:latin typeface="Calibri Light" panose="020F0302020204030204" pitchFamily="34" charset="0"/>
              <a:cs typeface="Calibri Light" panose="020F0302020204030204" pitchFamily="34" charset="0"/>
            </a:endParaRPr>
          </a:p>
        </p:txBody>
      </p:sp>
      <p:sp>
        <p:nvSpPr>
          <p:cNvPr id="43" name="Piecstūris 42"/>
          <p:cNvSpPr/>
          <p:nvPr/>
        </p:nvSpPr>
        <p:spPr>
          <a:xfrm rot="16200000">
            <a:off x="583245" y="1709639"/>
            <a:ext cx="1912920" cy="1872208"/>
          </a:xfrm>
          <a:prstGeom prst="homePlate">
            <a:avLst>
              <a:gd name="adj" fmla="val 20153"/>
            </a:avLst>
          </a:prstGeom>
          <a:noFill/>
          <a:ln>
            <a:solidFill>
              <a:srgbClr val="FFD757"/>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lv-LV" sz="1600" b="1" dirty="0">
                <a:solidFill>
                  <a:schemeClr val="tx1">
                    <a:lumMod val="75000"/>
                    <a:lumOff val="25000"/>
                  </a:schemeClr>
                </a:solidFill>
                <a:latin typeface="Calibri Light" panose="020F0302020204030204" pitchFamily="34" charset="0"/>
                <a:cs typeface="Calibri Light" panose="020F0302020204030204" pitchFamily="34" charset="0"/>
              </a:rPr>
              <a:t>Lopkopības izlaide </a:t>
            </a:r>
          </a:p>
          <a:p>
            <a:pPr algn="ctr"/>
            <a:r>
              <a:rPr lang="lv-LV" sz="1800" b="1" dirty="0">
                <a:solidFill>
                  <a:srgbClr val="99CC00"/>
                </a:solidFill>
                <a:latin typeface="Calibri Light" panose="020F0302020204030204" pitchFamily="34" charset="0"/>
                <a:cs typeface="Calibri Light" panose="020F0302020204030204" pitchFamily="34" charset="0"/>
              </a:rPr>
              <a:t>2 reizes</a:t>
            </a:r>
            <a:endParaRPr lang="lv-LV" sz="3200" b="1" dirty="0">
              <a:solidFill>
                <a:srgbClr val="99CC00"/>
              </a:solidFill>
              <a:latin typeface="Calibri Light" panose="020F0302020204030204" pitchFamily="34" charset="0"/>
              <a:cs typeface="Calibri Light" panose="020F0302020204030204" pitchFamily="34" charset="0"/>
            </a:endParaRPr>
          </a:p>
        </p:txBody>
      </p:sp>
      <p:pic>
        <p:nvPicPr>
          <p:cNvPr id="26" name="Attēls 25"/>
          <p:cNvPicPr>
            <a:picLocks noChangeAspect="1"/>
          </p:cNvPicPr>
          <p:nvPr/>
        </p:nvPicPr>
        <p:blipFill>
          <a:blip r:embed="rId10"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270838" y="3048661"/>
            <a:ext cx="537734" cy="537734"/>
          </a:xfrm>
          <a:prstGeom prst="rect">
            <a:avLst/>
          </a:prstGeom>
        </p:spPr>
      </p:pic>
      <p:pic>
        <p:nvPicPr>
          <p:cNvPr id="27" name="Attēls 26"/>
          <p:cNvPicPr>
            <a:picLocks noChangeAspect="1"/>
          </p:cNvPicPr>
          <p:nvPr/>
        </p:nvPicPr>
        <p:blipFill>
          <a:blip r:embed="rId10"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315483" y="3078700"/>
            <a:ext cx="537734" cy="537734"/>
          </a:xfrm>
          <a:prstGeom prst="rect">
            <a:avLst/>
          </a:prstGeom>
        </p:spPr>
      </p:pic>
    </p:spTree>
    <p:extLst>
      <p:ext uri="{BB962C8B-B14F-4D97-AF65-F5344CB8AC3E}">
        <p14:creationId xmlns:p14="http://schemas.microsoft.com/office/powerpoint/2010/main" val="371958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ma 8"/>
          <p:cNvGraphicFramePr>
            <a:graphicFrameLocks/>
          </p:cNvGraphicFramePr>
          <p:nvPr>
            <p:extLst>
              <p:ext uri="{D42A27DB-BD31-4B8C-83A1-F6EECF244321}">
                <p14:modId xmlns:p14="http://schemas.microsoft.com/office/powerpoint/2010/main" val="1599446861"/>
              </p:ext>
            </p:extLst>
          </p:nvPr>
        </p:nvGraphicFramePr>
        <p:xfrm>
          <a:off x="-217903" y="1465500"/>
          <a:ext cx="7231178" cy="493106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Box 7"/>
          <p:cNvSpPr txBox="1">
            <a:spLocks noChangeArrowheads="1"/>
          </p:cNvSpPr>
          <p:nvPr/>
        </p:nvSpPr>
        <p:spPr bwMode="auto">
          <a:xfrm>
            <a:off x="179511" y="6453336"/>
            <a:ext cx="4928820" cy="261610"/>
          </a:xfrm>
          <a:prstGeom prst="rect">
            <a:avLst/>
          </a:prstGeom>
          <a:noFill/>
          <a:ln w="9525">
            <a:noFill/>
            <a:miter lim="800000"/>
            <a:headEnd/>
            <a:tailEnd/>
          </a:ln>
          <a:effectLst/>
        </p:spPr>
        <p:txBody>
          <a:bodyPr wrap="square">
            <a:spAutoFit/>
          </a:bodyPr>
          <a:lstStyle/>
          <a:p>
            <a:pPr>
              <a:spcBef>
                <a:spcPct val="50000"/>
              </a:spcBef>
            </a:pPr>
            <a:r>
              <a:rPr lang="lv-LV" sz="1100" dirty="0" smtClean="0">
                <a:solidFill>
                  <a:schemeClr val="bg1">
                    <a:lumMod val="50000"/>
                  </a:schemeClr>
                </a:solidFill>
                <a:latin typeface="Calibri" panose="020F0502020204030204" pitchFamily="34" charset="0"/>
                <a:cs typeface="Calibri" panose="020F0502020204030204" pitchFamily="34" charset="0"/>
              </a:rPr>
              <a:t>Avots</a:t>
            </a:r>
            <a:r>
              <a:rPr lang="en-US" sz="1100" dirty="0" smtClean="0">
                <a:solidFill>
                  <a:schemeClr val="bg1">
                    <a:lumMod val="50000"/>
                  </a:schemeClr>
                </a:solidFill>
                <a:latin typeface="Calibri" panose="020F0502020204030204" pitchFamily="34" charset="0"/>
                <a:cs typeface="Calibri" panose="020F0502020204030204" pitchFamily="34" charset="0"/>
              </a:rPr>
              <a:t>: </a:t>
            </a:r>
            <a:r>
              <a:rPr lang="lv-LV" sz="1100" noProof="1" smtClean="0">
                <a:solidFill>
                  <a:schemeClr val="bg1">
                    <a:lumMod val="50000"/>
                  </a:schemeClr>
                </a:solidFill>
                <a:latin typeface="Calibri" panose="020F0502020204030204" pitchFamily="34" charset="0"/>
                <a:cs typeface="Calibri" panose="020F0502020204030204" pitchFamily="34" charset="0"/>
              </a:rPr>
              <a:t>Centrālā statistikas pārvalde</a:t>
            </a:r>
            <a:endParaRPr lang="lv-LV" sz="1100" dirty="0">
              <a:solidFill>
                <a:schemeClr val="bg1">
                  <a:lumMod val="50000"/>
                </a:schemeClr>
              </a:solidFill>
              <a:latin typeface="Calibri" panose="020F0502020204030204" pitchFamily="34" charset="0"/>
              <a:cs typeface="Calibri" panose="020F0502020204030204" pitchFamily="34" charset="0"/>
            </a:endParaRPr>
          </a:p>
        </p:txBody>
      </p:sp>
      <p:sp>
        <p:nvSpPr>
          <p:cNvPr id="12" name="Taisnstūris 11"/>
          <p:cNvSpPr/>
          <p:nvPr/>
        </p:nvSpPr>
        <p:spPr>
          <a:xfrm>
            <a:off x="6676127" y="3613723"/>
            <a:ext cx="1820008" cy="498198"/>
          </a:xfrm>
          <a:prstGeom prst="rect">
            <a:avLst/>
          </a:prstGeom>
          <a:ln w="19050"/>
        </p:spPr>
        <p:style>
          <a:lnRef idx="2">
            <a:schemeClr val="accent3"/>
          </a:lnRef>
          <a:fillRef idx="1">
            <a:schemeClr val="lt1"/>
          </a:fillRef>
          <a:effectRef idx="0">
            <a:schemeClr val="accent3"/>
          </a:effectRef>
          <a:fontRef idx="minor">
            <a:schemeClr val="dk1"/>
          </a:fontRef>
        </p:style>
        <p:txBody>
          <a:bodyPr rtlCol="0" anchor="ctr"/>
          <a:lstStyle/>
          <a:p>
            <a:pPr algn="ctr"/>
            <a:r>
              <a:rPr lang="lv-LV" sz="1400" dirty="0" smtClean="0">
                <a:solidFill>
                  <a:srgbClr val="00B050"/>
                </a:solidFill>
                <a:latin typeface="Calibri" panose="020F0502020204030204" pitchFamily="34" charset="0"/>
                <a:cs typeface="Calibri" panose="020F0502020204030204" pitchFamily="34" charset="0"/>
              </a:rPr>
              <a:t>Ražība</a:t>
            </a:r>
          </a:p>
          <a:p>
            <a:pPr algn="ctr"/>
            <a:r>
              <a:rPr lang="lv-LV" sz="1400" dirty="0" smtClean="0">
                <a:solidFill>
                  <a:srgbClr val="00B050"/>
                </a:solidFill>
                <a:latin typeface="Calibri" panose="020F0502020204030204" pitchFamily="34" charset="0"/>
                <a:cs typeface="Calibri" panose="020F0502020204030204" pitchFamily="34" charset="0"/>
              </a:rPr>
              <a:t>1,2 =&gt; 3,4 t</a:t>
            </a:r>
          </a:p>
        </p:txBody>
      </p:sp>
      <p:sp>
        <p:nvSpPr>
          <p:cNvPr id="15" name="Augšupvērstā bultiņa 14"/>
          <p:cNvSpPr/>
          <p:nvPr/>
        </p:nvSpPr>
        <p:spPr>
          <a:xfrm>
            <a:off x="8580735" y="3287504"/>
            <a:ext cx="275022" cy="498198"/>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6" name="Title 1"/>
          <p:cNvSpPr txBox="1">
            <a:spLocks/>
          </p:cNvSpPr>
          <p:nvPr/>
        </p:nvSpPr>
        <p:spPr bwMode="auto">
          <a:xfrm>
            <a:off x="1366092" y="127978"/>
            <a:ext cx="4611598"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ctr"/>
            <a:r>
              <a:rPr lang="lv-LV" altLang="en-US" dirty="0" smtClean="0">
                <a:latin typeface="Calibri Light" panose="020F0302020204030204" pitchFamily="34" charset="0"/>
                <a:cs typeface="Calibri Light" panose="020F0302020204030204" pitchFamily="34" charset="0"/>
              </a:rPr>
              <a:t>1.4 Graudkopības attīstība</a:t>
            </a:r>
          </a:p>
        </p:txBody>
      </p:sp>
      <p:sp>
        <p:nvSpPr>
          <p:cNvPr id="18" name="Taisnstūris 17"/>
          <p:cNvSpPr/>
          <p:nvPr/>
        </p:nvSpPr>
        <p:spPr>
          <a:xfrm>
            <a:off x="6676127" y="2998517"/>
            <a:ext cx="1858533" cy="498198"/>
          </a:xfrm>
          <a:prstGeom prst="rect">
            <a:avLst/>
          </a:prstGeom>
          <a:ln w="19050"/>
        </p:spPr>
        <p:style>
          <a:lnRef idx="2">
            <a:schemeClr val="accent3"/>
          </a:lnRef>
          <a:fillRef idx="1">
            <a:schemeClr val="lt1"/>
          </a:fillRef>
          <a:effectRef idx="0">
            <a:schemeClr val="accent3"/>
          </a:effectRef>
          <a:fontRef idx="minor">
            <a:schemeClr val="dk1"/>
          </a:fontRef>
        </p:style>
        <p:txBody>
          <a:bodyPr rtlCol="0" anchor="ctr"/>
          <a:lstStyle/>
          <a:p>
            <a:pPr algn="ctr"/>
            <a:r>
              <a:rPr lang="lv-LV" sz="1400" dirty="0" smtClean="0">
                <a:solidFill>
                  <a:srgbClr val="00B050"/>
                </a:solidFill>
                <a:latin typeface="Calibri" panose="020F0502020204030204" pitchFamily="34" charset="0"/>
                <a:cs typeface="Calibri" panose="020F0502020204030204" pitchFamily="34" charset="0"/>
              </a:rPr>
              <a:t>Kopraža</a:t>
            </a:r>
          </a:p>
          <a:p>
            <a:pPr algn="ctr"/>
            <a:r>
              <a:rPr lang="en-US" sz="1400" dirty="0" smtClean="0">
                <a:solidFill>
                  <a:srgbClr val="00B050"/>
                </a:solidFill>
                <a:latin typeface="Calibri" panose="020F0502020204030204" pitchFamily="34" charset="0"/>
                <a:cs typeface="Calibri" panose="020F0502020204030204" pitchFamily="34" charset="0"/>
              </a:rPr>
              <a:t>0,</a:t>
            </a:r>
            <a:r>
              <a:rPr lang="lv-LV" sz="1400" dirty="0" smtClean="0">
                <a:solidFill>
                  <a:srgbClr val="00B050"/>
                </a:solidFill>
                <a:latin typeface="Calibri" panose="020F0502020204030204" pitchFamily="34" charset="0"/>
                <a:cs typeface="Calibri" panose="020F0502020204030204" pitchFamily="34" charset="0"/>
              </a:rPr>
              <a:t>8 =&gt; 2</a:t>
            </a:r>
            <a:r>
              <a:rPr lang="en-US" sz="1400" dirty="0" smtClean="0">
                <a:solidFill>
                  <a:srgbClr val="00B050"/>
                </a:solidFill>
                <a:latin typeface="Calibri" panose="020F0502020204030204" pitchFamily="34" charset="0"/>
                <a:cs typeface="Calibri" panose="020F0502020204030204" pitchFamily="34" charset="0"/>
              </a:rPr>
              <a:t>,1</a:t>
            </a:r>
            <a:r>
              <a:rPr lang="lv-LV" sz="1400" dirty="0" smtClean="0">
                <a:solidFill>
                  <a:srgbClr val="00B050"/>
                </a:solidFill>
                <a:latin typeface="Calibri" panose="020F0502020204030204" pitchFamily="34" charset="0"/>
                <a:cs typeface="Calibri" panose="020F0502020204030204" pitchFamily="34" charset="0"/>
              </a:rPr>
              <a:t> </a:t>
            </a:r>
            <a:r>
              <a:rPr lang="en-US" sz="1400" dirty="0" err="1" smtClean="0">
                <a:solidFill>
                  <a:srgbClr val="00B050"/>
                </a:solidFill>
                <a:latin typeface="Calibri" panose="020F0502020204030204" pitchFamily="34" charset="0"/>
                <a:cs typeface="Calibri" panose="020F0502020204030204" pitchFamily="34" charset="0"/>
              </a:rPr>
              <a:t>milj</a:t>
            </a:r>
            <a:r>
              <a:rPr lang="lv-LV" sz="1400" dirty="0" smtClean="0">
                <a:solidFill>
                  <a:srgbClr val="00B050"/>
                </a:solidFill>
                <a:latin typeface="Calibri" panose="020F0502020204030204" pitchFamily="34" charset="0"/>
                <a:cs typeface="Calibri" panose="020F0502020204030204" pitchFamily="34" charset="0"/>
              </a:rPr>
              <a:t>. t</a:t>
            </a:r>
          </a:p>
        </p:txBody>
      </p:sp>
      <p:cxnSp>
        <p:nvCxnSpPr>
          <p:cNvPr id="3" name="Taisns savienotājs 2"/>
          <p:cNvCxnSpPr/>
          <p:nvPr/>
        </p:nvCxnSpPr>
        <p:spPr>
          <a:xfrm>
            <a:off x="6504317" y="3243532"/>
            <a:ext cx="153427" cy="0"/>
          </a:xfrm>
          <a:prstGeom prst="line">
            <a:avLst/>
          </a:prstGeom>
        </p:spPr>
        <p:style>
          <a:lnRef idx="2">
            <a:schemeClr val="accent3"/>
          </a:lnRef>
          <a:fillRef idx="0">
            <a:schemeClr val="accent3"/>
          </a:fillRef>
          <a:effectRef idx="1">
            <a:schemeClr val="accent3"/>
          </a:effectRef>
          <a:fontRef idx="minor">
            <a:schemeClr val="tx1"/>
          </a:fontRef>
        </p:style>
      </p:cxnSp>
      <p:pic>
        <p:nvPicPr>
          <p:cNvPr id="17" name="Attēls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7388" y="479967"/>
            <a:ext cx="541759" cy="1460777"/>
          </a:xfrm>
          <a:prstGeom prst="rect">
            <a:avLst/>
          </a:prstGeom>
        </p:spPr>
      </p:pic>
    </p:spTree>
    <p:extLst>
      <p:ext uri="{BB962C8B-B14F-4D97-AF65-F5344CB8AC3E}">
        <p14:creationId xmlns:p14="http://schemas.microsoft.com/office/powerpoint/2010/main" val="15678156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a 1"/>
          <p:cNvGraphicFramePr>
            <a:graphicFrameLocks/>
          </p:cNvGraphicFramePr>
          <p:nvPr>
            <p:extLst/>
          </p:nvPr>
        </p:nvGraphicFramePr>
        <p:xfrm>
          <a:off x="1" y="1399823"/>
          <a:ext cx="6987396" cy="5139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7"/>
          <p:cNvSpPr txBox="1">
            <a:spLocks noChangeArrowheads="1"/>
          </p:cNvSpPr>
          <p:nvPr/>
        </p:nvSpPr>
        <p:spPr bwMode="auto">
          <a:xfrm>
            <a:off x="179511" y="6453336"/>
            <a:ext cx="4928820" cy="261610"/>
          </a:xfrm>
          <a:prstGeom prst="rect">
            <a:avLst/>
          </a:prstGeom>
          <a:noFill/>
          <a:ln w="9525">
            <a:noFill/>
            <a:miter lim="800000"/>
            <a:headEnd/>
            <a:tailEnd/>
          </a:ln>
          <a:effectLst/>
        </p:spPr>
        <p:txBody>
          <a:bodyPr wrap="square">
            <a:spAutoFit/>
          </a:bodyPr>
          <a:lstStyle/>
          <a:p>
            <a:pPr>
              <a:spcBef>
                <a:spcPct val="50000"/>
              </a:spcBef>
            </a:pPr>
            <a:r>
              <a:rPr lang="lv-LV" sz="1100" dirty="0" smtClean="0">
                <a:solidFill>
                  <a:schemeClr val="bg1">
                    <a:lumMod val="50000"/>
                  </a:schemeClr>
                </a:solidFill>
                <a:latin typeface="Calibri" panose="020F0502020204030204" pitchFamily="34" charset="0"/>
                <a:cs typeface="Calibri" panose="020F0502020204030204" pitchFamily="34" charset="0"/>
              </a:rPr>
              <a:t>Avots</a:t>
            </a:r>
            <a:r>
              <a:rPr lang="en-US" sz="1100" dirty="0" smtClean="0">
                <a:solidFill>
                  <a:schemeClr val="bg1">
                    <a:lumMod val="50000"/>
                  </a:schemeClr>
                </a:solidFill>
                <a:latin typeface="Calibri" panose="020F0502020204030204" pitchFamily="34" charset="0"/>
                <a:cs typeface="Calibri" panose="020F0502020204030204" pitchFamily="34" charset="0"/>
              </a:rPr>
              <a:t>: </a:t>
            </a:r>
            <a:r>
              <a:rPr lang="lv-LV" sz="1100" noProof="1">
                <a:solidFill>
                  <a:schemeClr val="bg1">
                    <a:lumMod val="50000"/>
                  </a:schemeClr>
                </a:solidFill>
                <a:latin typeface="Calibri" panose="020F0502020204030204" pitchFamily="34" charset="0"/>
                <a:cs typeface="Calibri" panose="020F0502020204030204" pitchFamily="34" charset="0"/>
              </a:rPr>
              <a:t>Centrālā statistikas pārvalde</a:t>
            </a:r>
            <a:endParaRPr lang="lv-LV" sz="1100" dirty="0">
              <a:solidFill>
                <a:schemeClr val="bg1">
                  <a:lumMod val="50000"/>
                </a:schemeClr>
              </a:solidFill>
              <a:latin typeface="Calibri" panose="020F0502020204030204" pitchFamily="34" charset="0"/>
              <a:cs typeface="Calibri" panose="020F0502020204030204" pitchFamily="34" charset="0"/>
            </a:endParaRPr>
          </a:p>
        </p:txBody>
      </p:sp>
      <p:sp>
        <p:nvSpPr>
          <p:cNvPr id="6" name="Taisnstūris 5"/>
          <p:cNvSpPr/>
          <p:nvPr/>
        </p:nvSpPr>
        <p:spPr>
          <a:xfrm>
            <a:off x="6836890" y="4159862"/>
            <a:ext cx="1669501" cy="498198"/>
          </a:xfrm>
          <a:prstGeom prst="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lv-LV" sz="1400" dirty="0" smtClean="0">
                <a:solidFill>
                  <a:srgbClr val="00B050"/>
                </a:solidFill>
                <a:latin typeface="Calibri" panose="020F0502020204030204" pitchFamily="34" charset="0"/>
                <a:cs typeface="Calibri" panose="020F0502020204030204" pitchFamily="34" charset="0"/>
              </a:rPr>
              <a:t>Izslaukums</a:t>
            </a:r>
          </a:p>
          <a:p>
            <a:pPr algn="ctr"/>
            <a:r>
              <a:rPr lang="lv-LV" sz="1400" dirty="0" smtClean="0">
                <a:solidFill>
                  <a:srgbClr val="00B050"/>
                </a:solidFill>
                <a:latin typeface="Calibri" panose="020F0502020204030204" pitchFamily="34" charset="0"/>
                <a:cs typeface="Calibri" panose="020F0502020204030204" pitchFamily="34" charset="0"/>
              </a:rPr>
              <a:t>1,5 </a:t>
            </a:r>
            <a:r>
              <a:rPr lang="lv-LV" sz="1400" dirty="0">
                <a:solidFill>
                  <a:srgbClr val="00B050"/>
                </a:solidFill>
                <a:latin typeface="Calibri" panose="020F0502020204030204" pitchFamily="34" charset="0"/>
                <a:cs typeface="Calibri" panose="020F0502020204030204" pitchFamily="34" charset="0"/>
              </a:rPr>
              <a:t>=</a:t>
            </a:r>
            <a:r>
              <a:rPr lang="lv-LV" sz="1400" dirty="0" smtClean="0">
                <a:solidFill>
                  <a:srgbClr val="00B050"/>
                </a:solidFill>
                <a:latin typeface="Calibri" panose="020F0502020204030204" pitchFamily="34" charset="0"/>
                <a:cs typeface="Calibri" panose="020F0502020204030204" pitchFamily="34" charset="0"/>
              </a:rPr>
              <a:t>&gt; 6,5 t</a:t>
            </a:r>
            <a:r>
              <a:rPr lang="en-US" sz="1400" dirty="0" smtClean="0">
                <a:solidFill>
                  <a:srgbClr val="00B050"/>
                </a:solidFill>
                <a:latin typeface="Calibri" panose="020F0502020204030204" pitchFamily="34" charset="0"/>
                <a:cs typeface="Calibri" panose="020F0502020204030204" pitchFamily="34" charset="0"/>
              </a:rPr>
              <a:t>/</a:t>
            </a:r>
            <a:r>
              <a:rPr lang="en-US" sz="1400" dirty="0" err="1" smtClean="0">
                <a:solidFill>
                  <a:srgbClr val="00B050"/>
                </a:solidFill>
                <a:latin typeface="Calibri" panose="020F0502020204030204" pitchFamily="34" charset="0"/>
                <a:cs typeface="Calibri" panose="020F0502020204030204" pitchFamily="34" charset="0"/>
              </a:rPr>
              <a:t>govs</a:t>
            </a:r>
            <a:endParaRPr lang="lv-LV" sz="1400" dirty="0" smtClean="0">
              <a:solidFill>
                <a:srgbClr val="00B050"/>
              </a:solidFill>
              <a:latin typeface="Calibri" panose="020F0502020204030204" pitchFamily="34" charset="0"/>
              <a:cs typeface="Calibri" panose="020F0502020204030204" pitchFamily="34" charset="0"/>
            </a:endParaRPr>
          </a:p>
        </p:txBody>
      </p:sp>
      <p:sp>
        <p:nvSpPr>
          <p:cNvPr id="7" name="Taisnstūris 6"/>
          <p:cNvSpPr/>
          <p:nvPr/>
        </p:nvSpPr>
        <p:spPr>
          <a:xfrm>
            <a:off x="6828726" y="5400315"/>
            <a:ext cx="1677666" cy="498198"/>
          </a:xfrm>
          <a:prstGeom prst="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lv-LV" sz="1400" dirty="0" smtClean="0">
                <a:solidFill>
                  <a:srgbClr val="C00000"/>
                </a:solidFill>
                <a:latin typeface="Calibri" panose="020F0502020204030204" pitchFamily="34" charset="0"/>
                <a:cs typeface="Calibri" panose="020F0502020204030204" pitchFamily="34" charset="0"/>
              </a:rPr>
              <a:t>Govju skaits</a:t>
            </a:r>
          </a:p>
          <a:p>
            <a:pPr algn="ctr"/>
            <a:r>
              <a:rPr lang="lv-LV" sz="1400" dirty="0" smtClean="0">
                <a:solidFill>
                  <a:srgbClr val="C00000"/>
                </a:solidFill>
                <a:latin typeface="Calibri" panose="020F0502020204030204" pitchFamily="34" charset="0"/>
                <a:cs typeface="Calibri" panose="020F0502020204030204" pitchFamily="34" charset="0"/>
              </a:rPr>
              <a:t>593 =&gt; 150 tūkst.</a:t>
            </a:r>
          </a:p>
        </p:txBody>
      </p:sp>
      <p:sp>
        <p:nvSpPr>
          <p:cNvPr id="10" name="Title 1"/>
          <p:cNvSpPr txBox="1">
            <a:spLocks/>
          </p:cNvSpPr>
          <p:nvPr/>
        </p:nvSpPr>
        <p:spPr bwMode="auto">
          <a:xfrm>
            <a:off x="1961002" y="187062"/>
            <a:ext cx="3987924"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ctr"/>
            <a:r>
              <a:rPr lang="lv-LV" altLang="en-US" dirty="0" smtClean="0">
                <a:latin typeface="Calibri Light" panose="020F0302020204030204" pitchFamily="34" charset="0"/>
                <a:cs typeface="Calibri Light" panose="020F0302020204030204" pitchFamily="34" charset="0"/>
              </a:rPr>
              <a:t>1.5 Piensaimniecības attīstība</a:t>
            </a:r>
          </a:p>
        </p:txBody>
      </p:sp>
      <p:sp>
        <p:nvSpPr>
          <p:cNvPr id="11" name="Taisnstūris 10"/>
          <p:cNvSpPr/>
          <p:nvPr/>
        </p:nvSpPr>
        <p:spPr>
          <a:xfrm>
            <a:off x="6828725" y="3550121"/>
            <a:ext cx="1677666" cy="498198"/>
          </a:xfrm>
          <a:prstGeom prst="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lv-LV" sz="1400" dirty="0" smtClean="0">
                <a:solidFill>
                  <a:srgbClr val="00B050"/>
                </a:solidFill>
                <a:latin typeface="Calibri" panose="020F0502020204030204" pitchFamily="34" charset="0"/>
                <a:cs typeface="Calibri" panose="020F0502020204030204" pitchFamily="34" charset="0"/>
              </a:rPr>
              <a:t>Saražots piens</a:t>
            </a:r>
          </a:p>
          <a:p>
            <a:pPr algn="ctr"/>
            <a:r>
              <a:rPr lang="lv-LV" sz="1400" dirty="0" smtClean="0">
                <a:solidFill>
                  <a:srgbClr val="00B050"/>
                </a:solidFill>
                <a:latin typeface="Calibri" panose="020F0502020204030204" pitchFamily="34" charset="0"/>
                <a:cs typeface="Calibri" panose="020F0502020204030204" pitchFamily="34" charset="0"/>
              </a:rPr>
              <a:t>900 =&gt; 1000 tūkst. t</a:t>
            </a:r>
          </a:p>
        </p:txBody>
      </p:sp>
      <p:cxnSp>
        <p:nvCxnSpPr>
          <p:cNvPr id="13" name="Taisns savienotājs 12"/>
          <p:cNvCxnSpPr/>
          <p:nvPr/>
        </p:nvCxnSpPr>
        <p:spPr>
          <a:xfrm>
            <a:off x="6675298" y="3826024"/>
            <a:ext cx="153427"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14" name="Taisns savienotājs 13"/>
          <p:cNvCxnSpPr/>
          <p:nvPr/>
        </p:nvCxnSpPr>
        <p:spPr>
          <a:xfrm>
            <a:off x="6674271" y="5674577"/>
            <a:ext cx="153427" cy="0"/>
          </a:xfrm>
          <a:prstGeom prst="line">
            <a:avLst/>
          </a:prstGeom>
        </p:spPr>
        <p:style>
          <a:lnRef idx="2">
            <a:schemeClr val="accent5"/>
          </a:lnRef>
          <a:fillRef idx="0">
            <a:schemeClr val="accent5"/>
          </a:fillRef>
          <a:effectRef idx="1">
            <a:schemeClr val="accent5"/>
          </a:effectRef>
          <a:fontRef idx="minor">
            <a:schemeClr val="tx1"/>
          </a:fontRef>
        </p:style>
      </p:cxnSp>
      <p:pic>
        <p:nvPicPr>
          <p:cNvPr id="16" name="Attēls 15"/>
          <p:cNvPicPr/>
          <p:nvPr/>
        </p:nvPicPr>
        <p:blipFill>
          <a:blip r:embed="rId4" cstate="print">
            <a:extLst>
              <a:ext uri="{28A0092B-C50C-407E-A947-70E740481C1C}">
                <a14:useLocalDpi xmlns:a14="http://schemas.microsoft.com/office/drawing/2010/main" val="0"/>
              </a:ext>
            </a:extLst>
          </a:blip>
          <a:stretch>
            <a:fillRect/>
          </a:stretch>
        </p:blipFill>
        <p:spPr>
          <a:xfrm flipH="1">
            <a:off x="7150192" y="47933"/>
            <a:ext cx="2084139" cy="1344295"/>
          </a:xfrm>
          <a:prstGeom prst="rect">
            <a:avLst/>
          </a:prstGeom>
          <a:noFill/>
          <a:ln>
            <a:noFill/>
          </a:ln>
        </p:spPr>
      </p:pic>
      <p:sp>
        <p:nvSpPr>
          <p:cNvPr id="12" name="Augšupvērstā bultiņa 11"/>
          <p:cNvSpPr/>
          <p:nvPr/>
        </p:nvSpPr>
        <p:spPr>
          <a:xfrm>
            <a:off x="8598940" y="3826024"/>
            <a:ext cx="275022" cy="498198"/>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Lejupvērstā bultiņa 14"/>
          <p:cNvSpPr/>
          <p:nvPr/>
        </p:nvSpPr>
        <p:spPr>
          <a:xfrm>
            <a:off x="8613767" y="5400315"/>
            <a:ext cx="253686" cy="498198"/>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33122310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Slide Number Placeholder 5"/>
          <p:cNvSpPr>
            <a:spLocks noGrp="1"/>
          </p:cNvSpPr>
          <p:nvPr>
            <p:ph type="sldNum" sz="quarter" idx="13"/>
          </p:nvPr>
        </p:nvSpPr>
        <p:spPr bwMode="auto">
          <a:xfrm>
            <a:off x="8335108" y="6324600"/>
            <a:ext cx="504092"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A5D1C11-8470-4591-9F26-7C3308B0856A}" type="slidenum">
              <a:rPr lang="en-US" altLang="en-US" smtClean="0"/>
              <a:pPr/>
              <a:t>8</a:t>
            </a:fld>
            <a:endParaRPr lang="en-US" altLang="en-US" dirty="0" smtClean="0"/>
          </a:p>
        </p:txBody>
      </p:sp>
      <p:sp>
        <p:nvSpPr>
          <p:cNvPr id="8" name="Title 1"/>
          <p:cNvSpPr>
            <a:spLocks noGrp="1"/>
          </p:cNvSpPr>
          <p:nvPr>
            <p:ph type="title"/>
          </p:nvPr>
        </p:nvSpPr>
        <p:spPr>
          <a:xfrm>
            <a:off x="1509487" y="140649"/>
            <a:ext cx="7197687" cy="1036638"/>
          </a:xfrm>
        </p:spPr>
        <p:txBody>
          <a:bodyPr>
            <a:normAutofit/>
          </a:bodyPr>
          <a:lstStyle/>
          <a:p>
            <a:pPr algn="ctr"/>
            <a:r>
              <a:rPr lang="lv-LV" altLang="en-US" dirty="0" smtClean="0">
                <a:latin typeface="Calibri Light" panose="020F0302020204030204" pitchFamily="34" charset="0"/>
                <a:cs typeface="Calibri Light" panose="020F0302020204030204" pitchFamily="34" charset="0"/>
              </a:rPr>
              <a:t>1.6 </a:t>
            </a:r>
            <a:r>
              <a:rPr lang="lv-LV" altLang="en-US" dirty="0">
                <a:latin typeface="Calibri Light" panose="020F0302020204030204" pitchFamily="34" charset="0"/>
                <a:cs typeface="Calibri Light" panose="020F0302020204030204" pitchFamily="34" charset="0"/>
              </a:rPr>
              <a:t>Pārtikas un lauksaimniecības produktu un koku un </a:t>
            </a:r>
            <a:r>
              <a:rPr lang="lv-LV" altLang="en-US" dirty="0" smtClean="0">
                <a:latin typeface="Calibri Light" panose="020F0302020204030204" pitchFamily="34" charset="0"/>
                <a:cs typeface="Calibri Light" panose="020F0302020204030204" pitchFamily="34" charset="0"/>
              </a:rPr>
              <a:t>koku </a:t>
            </a:r>
            <a:r>
              <a:rPr lang="lv-LV" altLang="en-US" dirty="0">
                <a:latin typeface="Calibri Light" panose="020F0302020204030204" pitchFamily="34" charset="0"/>
                <a:cs typeface="Calibri Light" panose="020F0302020204030204" pitchFamily="34" charset="0"/>
              </a:rPr>
              <a:t>izstrādājumu </a:t>
            </a:r>
            <a:r>
              <a:rPr lang="lv-LV" altLang="en-US" dirty="0" smtClean="0">
                <a:latin typeface="Calibri Light" panose="020F0302020204030204" pitchFamily="34" charset="0"/>
                <a:cs typeface="Calibri Light" panose="020F0302020204030204" pitchFamily="34" charset="0"/>
              </a:rPr>
              <a:t>eksports, </a:t>
            </a:r>
            <a:r>
              <a:rPr lang="lv-LV" altLang="en-US" dirty="0">
                <a:latin typeface="Calibri Light" panose="020F0302020204030204" pitchFamily="34" charset="0"/>
                <a:cs typeface="Calibri Light" panose="020F0302020204030204" pitchFamily="34" charset="0"/>
              </a:rPr>
              <a:t>milj. EUR</a:t>
            </a:r>
            <a:endParaRPr lang="lv-LV" altLang="en-US" dirty="0" smtClean="0">
              <a:latin typeface="Calibri Light" panose="020F0302020204030204" pitchFamily="34" charset="0"/>
              <a:cs typeface="Calibri Light" panose="020F0302020204030204" pitchFamily="34" charset="0"/>
            </a:endParaRPr>
          </a:p>
        </p:txBody>
      </p:sp>
      <p:sp>
        <p:nvSpPr>
          <p:cNvPr id="11" name="Text Box 7"/>
          <p:cNvSpPr txBox="1">
            <a:spLocks noChangeArrowheads="1"/>
          </p:cNvSpPr>
          <p:nvPr/>
        </p:nvSpPr>
        <p:spPr bwMode="auto">
          <a:xfrm>
            <a:off x="179511" y="6453336"/>
            <a:ext cx="4928820" cy="261610"/>
          </a:xfrm>
          <a:prstGeom prst="rect">
            <a:avLst/>
          </a:prstGeom>
          <a:noFill/>
          <a:ln w="9525">
            <a:noFill/>
            <a:miter lim="800000"/>
            <a:headEnd/>
            <a:tailEnd/>
          </a:ln>
          <a:effectLst/>
        </p:spPr>
        <p:txBody>
          <a:bodyPr wrap="square">
            <a:spAutoFit/>
          </a:bodyPr>
          <a:lstStyle/>
          <a:p>
            <a:pPr>
              <a:spcBef>
                <a:spcPct val="50000"/>
              </a:spcBef>
            </a:pPr>
            <a:r>
              <a:rPr lang="lv-LV" sz="1100" dirty="0" smtClean="0">
                <a:solidFill>
                  <a:schemeClr val="bg1">
                    <a:lumMod val="50000"/>
                  </a:schemeClr>
                </a:solidFill>
                <a:latin typeface="Calibri" panose="020F0502020204030204" pitchFamily="34" charset="0"/>
                <a:cs typeface="Calibri" panose="020F0502020204030204" pitchFamily="34" charset="0"/>
              </a:rPr>
              <a:t>Avots</a:t>
            </a:r>
            <a:r>
              <a:rPr lang="en-US" sz="1100" dirty="0" smtClean="0">
                <a:solidFill>
                  <a:schemeClr val="bg1">
                    <a:lumMod val="50000"/>
                  </a:schemeClr>
                </a:solidFill>
                <a:latin typeface="Calibri" panose="020F0502020204030204" pitchFamily="34" charset="0"/>
                <a:cs typeface="Calibri" panose="020F0502020204030204" pitchFamily="34" charset="0"/>
              </a:rPr>
              <a:t>: </a:t>
            </a:r>
            <a:r>
              <a:rPr lang="lv-LV" sz="1100" dirty="0" smtClean="0">
                <a:solidFill>
                  <a:schemeClr val="bg1">
                    <a:lumMod val="50000"/>
                  </a:schemeClr>
                </a:solidFill>
                <a:latin typeface="Calibri" panose="020F0502020204030204" pitchFamily="34" charset="0"/>
                <a:cs typeface="Calibri" panose="020F0502020204030204" pitchFamily="34" charset="0"/>
              </a:rPr>
              <a:t>Zemkopības ministrija, Eurostat</a:t>
            </a:r>
            <a:endParaRPr lang="lv-LV" sz="1100" dirty="0">
              <a:solidFill>
                <a:schemeClr val="bg1">
                  <a:lumMod val="50000"/>
                </a:schemeClr>
              </a:solidFill>
              <a:latin typeface="Calibri" panose="020F0502020204030204" pitchFamily="34" charset="0"/>
              <a:cs typeface="Calibri" panose="020F0502020204030204" pitchFamily="34" charset="0"/>
            </a:endParaRPr>
          </a:p>
        </p:txBody>
      </p:sp>
      <p:graphicFrame>
        <p:nvGraphicFramePr>
          <p:cNvPr id="10" name="Diagramma 9"/>
          <p:cNvGraphicFramePr/>
          <p:nvPr>
            <p:extLst>
              <p:ext uri="{D42A27DB-BD31-4B8C-83A1-F6EECF244321}">
                <p14:modId xmlns:p14="http://schemas.microsoft.com/office/powerpoint/2010/main" val="3103910080"/>
              </p:ext>
            </p:extLst>
          </p:nvPr>
        </p:nvGraphicFramePr>
        <p:xfrm>
          <a:off x="541504" y="1348575"/>
          <a:ext cx="8216265" cy="51284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375302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ttēls 2"/>
          <p:cNvPicPr>
            <a:picLocks noChangeAspect="1"/>
          </p:cNvPicPr>
          <p:nvPr/>
        </p:nvPicPr>
        <p:blipFill>
          <a:blip r:embed="rId3">
            <a:extLst/>
          </a:blip>
          <a:stretch>
            <a:fillRect/>
          </a:stretch>
        </p:blipFill>
        <p:spPr>
          <a:xfrm>
            <a:off x="8686" y="0"/>
            <a:ext cx="9144000" cy="6858000"/>
          </a:xfrm>
          <a:prstGeom prst="rect">
            <a:avLst/>
          </a:prstGeom>
          <a:solidFill>
            <a:schemeClr val="tx2">
              <a:lumMod val="40000"/>
              <a:lumOff val="60000"/>
            </a:schemeClr>
          </a:solidFill>
        </p:spPr>
      </p:pic>
      <p:sp>
        <p:nvSpPr>
          <p:cNvPr id="24" name="TextBox 23"/>
          <p:cNvSpPr txBox="1"/>
          <p:nvPr/>
        </p:nvSpPr>
        <p:spPr>
          <a:xfrm>
            <a:off x="142348" y="1539086"/>
            <a:ext cx="3024336" cy="369332"/>
          </a:xfrm>
          <a:prstGeom prst="rect">
            <a:avLst/>
          </a:prstGeom>
          <a:noFill/>
        </p:spPr>
        <p:txBody>
          <a:bodyPr wrap="square" rtlCol="0">
            <a:spAutoFit/>
          </a:bodyPr>
          <a:lstStyle/>
          <a:p>
            <a:r>
              <a:rPr lang="lv-LV" b="1" dirty="0" smtClean="0">
                <a:solidFill>
                  <a:srgbClr val="C00000"/>
                </a:solidFill>
                <a:latin typeface="Segoe UI Light" panose="020B0502040204020203" pitchFamily="34" charset="0"/>
                <a:cs typeface="Segoe UI Light" panose="020B0502040204020203" pitchFamily="34" charset="0"/>
              </a:rPr>
              <a:t>TOP EKSPORTA VALSTIS</a:t>
            </a:r>
            <a:endParaRPr lang="lv-LV" b="1" dirty="0">
              <a:solidFill>
                <a:srgbClr val="C00000"/>
              </a:solidFill>
              <a:latin typeface="Segoe UI Light" panose="020B0502040204020203" pitchFamily="34" charset="0"/>
              <a:cs typeface="Segoe UI Light" panose="020B0502040204020203" pitchFamily="34" charset="0"/>
            </a:endParaRPr>
          </a:p>
        </p:txBody>
      </p:sp>
      <p:sp>
        <p:nvSpPr>
          <p:cNvPr id="25" name="TextBox 24"/>
          <p:cNvSpPr txBox="1"/>
          <p:nvPr/>
        </p:nvSpPr>
        <p:spPr>
          <a:xfrm>
            <a:off x="6717227" y="2601268"/>
            <a:ext cx="3024336" cy="369332"/>
          </a:xfrm>
          <a:prstGeom prst="rect">
            <a:avLst/>
          </a:prstGeom>
          <a:noFill/>
        </p:spPr>
        <p:txBody>
          <a:bodyPr wrap="square" rtlCol="0">
            <a:spAutoFit/>
          </a:bodyPr>
          <a:lstStyle/>
          <a:p>
            <a:r>
              <a:rPr lang="lv-LV" b="1" dirty="0" smtClean="0">
                <a:solidFill>
                  <a:schemeClr val="accent1">
                    <a:lumMod val="75000"/>
                  </a:schemeClr>
                </a:solidFill>
                <a:latin typeface="Segoe UI Light" panose="020B0502040204020203" pitchFamily="34" charset="0"/>
                <a:cs typeface="Segoe UI Light" panose="020B0502040204020203" pitchFamily="34" charset="0"/>
              </a:rPr>
              <a:t>TOP IMPORTA VALSTIS</a:t>
            </a:r>
            <a:endParaRPr lang="lv-LV" b="1" dirty="0">
              <a:solidFill>
                <a:schemeClr val="accent1">
                  <a:lumMod val="75000"/>
                </a:schemeClr>
              </a:solidFill>
              <a:latin typeface="Segoe UI Light" panose="020B0502040204020203" pitchFamily="34" charset="0"/>
              <a:cs typeface="Segoe UI Light" panose="020B0502040204020203" pitchFamily="34" charset="0"/>
            </a:endParaRPr>
          </a:p>
        </p:txBody>
      </p:sp>
      <p:sp>
        <p:nvSpPr>
          <p:cNvPr id="29" name="Blokshēma: savienotājs 28"/>
          <p:cNvSpPr/>
          <p:nvPr/>
        </p:nvSpPr>
        <p:spPr>
          <a:xfrm>
            <a:off x="245204" y="1897303"/>
            <a:ext cx="720080" cy="741953"/>
          </a:xfrm>
          <a:prstGeom prst="flowChartConnector">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0" name="Blokshēma: savienotājs 29"/>
          <p:cNvSpPr/>
          <p:nvPr/>
        </p:nvSpPr>
        <p:spPr>
          <a:xfrm>
            <a:off x="235846" y="2660692"/>
            <a:ext cx="720080" cy="741953"/>
          </a:xfrm>
          <a:prstGeom prst="flowChartConnector">
            <a:avLst/>
          </a:prstGeom>
          <a:blipFill dpi="0" rotWithShape="1">
            <a:blip r:embed="rId5"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2" name="Blokshēma: savienotājs 31"/>
          <p:cNvSpPr/>
          <p:nvPr/>
        </p:nvSpPr>
        <p:spPr>
          <a:xfrm>
            <a:off x="245204" y="3437969"/>
            <a:ext cx="720080" cy="741953"/>
          </a:xfrm>
          <a:prstGeom prst="flowChartConnector">
            <a:avLst/>
          </a:prstGeom>
          <a:blipFill dpi="0" rotWithShape="1">
            <a:blip r:embed="rId6"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3" name="Blokshēma: savienotājs 32"/>
          <p:cNvSpPr/>
          <p:nvPr/>
        </p:nvSpPr>
        <p:spPr>
          <a:xfrm>
            <a:off x="235846" y="4215246"/>
            <a:ext cx="720080" cy="741953"/>
          </a:xfrm>
          <a:prstGeom prst="flowChartConnector">
            <a:avLst/>
          </a:prstGeom>
          <a:blipFill dpi="0" rotWithShape="1">
            <a:blip r:embed="rId7"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4" name="Blokshēma: savienotājs 33"/>
          <p:cNvSpPr/>
          <p:nvPr/>
        </p:nvSpPr>
        <p:spPr>
          <a:xfrm>
            <a:off x="224115" y="4998518"/>
            <a:ext cx="720080" cy="741953"/>
          </a:xfrm>
          <a:prstGeom prst="flowChartConnector">
            <a:avLst/>
          </a:prstGeom>
          <a:blipFill dpi="0" rotWithShape="1">
            <a:blip r:embed="rId8"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5" name="Blokshēma: savienotājs 34"/>
          <p:cNvSpPr/>
          <p:nvPr/>
        </p:nvSpPr>
        <p:spPr>
          <a:xfrm>
            <a:off x="8238587" y="2987050"/>
            <a:ext cx="720080" cy="741953"/>
          </a:xfrm>
          <a:prstGeom prst="flowChartConnector">
            <a:avLst/>
          </a:prstGeom>
          <a:blipFill dpi="0" rotWithShape="1">
            <a:blip r:embed="rId5"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6" name="Blokshēma: savienotājs 35"/>
          <p:cNvSpPr/>
          <p:nvPr/>
        </p:nvSpPr>
        <p:spPr>
          <a:xfrm>
            <a:off x="8238587" y="4529237"/>
            <a:ext cx="720080" cy="741953"/>
          </a:xfrm>
          <a:prstGeom prst="flowChartConnector">
            <a:avLst/>
          </a:prstGeom>
          <a:blipFill dpi="0" rotWithShape="1">
            <a:blip r:embed="rId9"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7" name="Blokshēma: savienotājs 36"/>
          <p:cNvSpPr/>
          <p:nvPr/>
        </p:nvSpPr>
        <p:spPr>
          <a:xfrm>
            <a:off x="8259288" y="3768873"/>
            <a:ext cx="720080" cy="741953"/>
          </a:xfrm>
          <a:prstGeom prst="flowChartConnector">
            <a:avLst/>
          </a:prstGeom>
          <a:blipFill dpi="0" rotWithShape="1">
            <a:blip r:embed="rId6"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8" name="Blokshēma: savienotājs 37"/>
          <p:cNvSpPr/>
          <p:nvPr/>
        </p:nvSpPr>
        <p:spPr>
          <a:xfrm>
            <a:off x="8229229" y="5276661"/>
            <a:ext cx="720080" cy="741953"/>
          </a:xfrm>
          <a:prstGeom prst="flowChartConnector">
            <a:avLst/>
          </a:prstGeom>
          <a:blipFill dpi="0" rotWithShape="1">
            <a:blip r:embed="rId7"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9" name="Blokshēma: savienotājs 38"/>
          <p:cNvSpPr/>
          <p:nvPr/>
        </p:nvSpPr>
        <p:spPr>
          <a:xfrm>
            <a:off x="8217498" y="6059933"/>
            <a:ext cx="720080" cy="741953"/>
          </a:xfrm>
          <a:prstGeom prst="flowChartConnector">
            <a:avLst/>
          </a:prstGeom>
          <a:blipFill dpi="0" rotWithShape="1">
            <a:blip r:embed="rId10"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0" name="TextBox 39"/>
          <p:cNvSpPr txBox="1"/>
          <p:nvPr/>
        </p:nvSpPr>
        <p:spPr>
          <a:xfrm>
            <a:off x="944195" y="1960248"/>
            <a:ext cx="2052228" cy="615553"/>
          </a:xfrm>
          <a:prstGeom prst="rect">
            <a:avLst/>
          </a:prstGeom>
          <a:noFill/>
        </p:spPr>
        <p:txBody>
          <a:bodyPr wrap="square" rtlCol="0">
            <a:spAutoFit/>
          </a:bodyPr>
          <a:lstStyle/>
          <a:p>
            <a:r>
              <a:rPr lang="lv-LV" sz="1600" b="1" dirty="0" smtClean="0">
                <a:solidFill>
                  <a:schemeClr val="tx1">
                    <a:lumMod val="65000"/>
                    <a:lumOff val="35000"/>
                  </a:schemeClr>
                </a:solidFill>
                <a:latin typeface="Segoe UI Light" panose="020B0502040204020203" pitchFamily="34" charset="0"/>
                <a:cs typeface="Segoe UI Light" panose="020B0502040204020203" pitchFamily="34" charset="0"/>
              </a:rPr>
              <a:t>Krievija </a:t>
            </a:r>
          </a:p>
          <a:p>
            <a:r>
              <a:rPr lang="lv-LV" b="1" dirty="0" smtClean="0">
                <a:solidFill>
                  <a:srgbClr val="C00000"/>
                </a:solidFill>
                <a:latin typeface="Segoe UI Light" panose="020B0502040204020203" pitchFamily="34" charset="0"/>
                <a:cs typeface="Segoe UI Light" panose="020B0502040204020203" pitchFamily="34" charset="0"/>
              </a:rPr>
              <a:t>636 milj. EUR</a:t>
            </a:r>
            <a:endParaRPr lang="lv-LV" b="1" dirty="0">
              <a:solidFill>
                <a:srgbClr val="C00000"/>
              </a:solidFill>
              <a:latin typeface="Segoe UI Light" panose="020B0502040204020203" pitchFamily="34" charset="0"/>
              <a:cs typeface="Segoe UI Light" panose="020B0502040204020203" pitchFamily="34" charset="0"/>
            </a:endParaRPr>
          </a:p>
        </p:txBody>
      </p:sp>
      <p:sp>
        <p:nvSpPr>
          <p:cNvPr id="41" name="TextBox 40"/>
          <p:cNvSpPr txBox="1"/>
          <p:nvPr/>
        </p:nvSpPr>
        <p:spPr>
          <a:xfrm>
            <a:off x="955926" y="2689696"/>
            <a:ext cx="2052228" cy="615553"/>
          </a:xfrm>
          <a:prstGeom prst="rect">
            <a:avLst/>
          </a:prstGeom>
          <a:noFill/>
        </p:spPr>
        <p:txBody>
          <a:bodyPr wrap="square" rtlCol="0">
            <a:spAutoFit/>
          </a:bodyPr>
          <a:lstStyle/>
          <a:p>
            <a:r>
              <a:rPr lang="lv-LV" sz="1600" b="1" dirty="0" smtClean="0">
                <a:solidFill>
                  <a:schemeClr val="tx1">
                    <a:lumMod val="65000"/>
                    <a:lumOff val="35000"/>
                  </a:schemeClr>
                </a:solidFill>
                <a:latin typeface="Segoe UI Light" panose="020B0502040204020203" pitchFamily="34" charset="0"/>
                <a:cs typeface="Segoe UI Light" panose="020B0502040204020203" pitchFamily="34" charset="0"/>
              </a:rPr>
              <a:t>Lietuva</a:t>
            </a:r>
          </a:p>
          <a:p>
            <a:r>
              <a:rPr lang="lv-LV" b="1" dirty="0" smtClean="0">
                <a:solidFill>
                  <a:srgbClr val="C00000"/>
                </a:solidFill>
                <a:latin typeface="Segoe UI Light" panose="020B0502040204020203" pitchFamily="34" charset="0"/>
                <a:cs typeface="Segoe UI Light" panose="020B0502040204020203" pitchFamily="34" charset="0"/>
              </a:rPr>
              <a:t>465 milj. EUR</a:t>
            </a:r>
            <a:endParaRPr lang="lv-LV" b="1" dirty="0">
              <a:solidFill>
                <a:srgbClr val="C00000"/>
              </a:solidFill>
              <a:latin typeface="Segoe UI Light" panose="020B0502040204020203" pitchFamily="34" charset="0"/>
              <a:cs typeface="Segoe UI Light" panose="020B0502040204020203" pitchFamily="34" charset="0"/>
            </a:endParaRPr>
          </a:p>
        </p:txBody>
      </p:sp>
      <p:sp>
        <p:nvSpPr>
          <p:cNvPr id="42" name="TextBox 41"/>
          <p:cNvSpPr txBox="1"/>
          <p:nvPr/>
        </p:nvSpPr>
        <p:spPr>
          <a:xfrm>
            <a:off x="970612" y="3457413"/>
            <a:ext cx="2052228" cy="615553"/>
          </a:xfrm>
          <a:prstGeom prst="rect">
            <a:avLst/>
          </a:prstGeom>
          <a:noFill/>
        </p:spPr>
        <p:txBody>
          <a:bodyPr wrap="square" rtlCol="0">
            <a:spAutoFit/>
          </a:bodyPr>
          <a:lstStyle/>
          <a:p>
            <a:r>
              <a:rPr lang="lv-LV" sz="1600" b="1" dirty="0" smtClean="0">
                <a:solidFill>
                  <a:schemeClr val="tx1">
                    <a:lumMod val="65000"/>
                    <a:lumOff val="35000"/>
                  </a:schemeClr>
                </a:solidFill>
                <a:latin typeface="Segoe UI Light" panose="020B0502040204020203" pitchFamily="34" charset="0"/>
                <a:cs typeface="Segoe UI Light" panose="020B0502040204020203" pitchFamily="34" charset="0"/>
              </a:rPr>
              <a:t>Igaunija</a:t>
            </a:r>
          </a:p>
          <a:p>
            <a:r>
              <a:rPr lang="lv-LV" b="1" dirty="0" smtClean="0">
                <a:solidFill>
                  <a:srgbClr val="C00000"/>
                </a:solidFill>
                <a:latin typeface="Segoe UI Light" panose="020B0502040204020203" pitchFamily="34" charset="0"/>
                <a:cs typeface="Segoe UI Light" panose="020B0502040204020203" pitchFamily="34" charset="0"/>
              </a:rPr>
              <a:t>290 milj. EUR</a:t>
            </a:r>
            <a:endParaRPr lang="lv-LV" b="1" dirty="0">
              <a:solidFill>
                <a:srgbClr val="C00000"/>
              </a:solidFill>
              <a:latin typeface="Segoe UI Light" panose="020B0502040204020203" pitchFamily="34" charset="0"/>
              <a:cs typeface="Segoe UI Light" panose="020B0502040204020203" pitchFamily="34" charset="0"/>
            </a:endParaRPr>
          </a:p>
        </p:txBody>
      </p:sp>
      <p:sp>
        <p:nvSpPr>
          <p:cNvPr id="43" name="TextBox 42"/>
          <p:cNvSpPr txBox="1"/>
          <p:nvPr/>
        </p:nvSpPr>
        <p:spPr>
          <a:xfrm>
            <a:off x="970612" y="4278445"/>
            <a:ext cx="2052228" cy="615553"/>
          </a:xfrm>
          <a:prstGeom prst="rect">
            <a:avLst/>
          </a:prstGeom>
          <a:noFill/>
        </p:spPr>
        <p:txBody>
          <a:bodyPr wrap="square" rtlCol="0">
            <a:spAutoFit/>
          </a:bodyPr>
          <a:lstStyle/>
          <a:p>
            <a:r>
              <a:rPr lang="lv-LV" sz="1600" b="1" dirty="0" smtClean="0">
                <a:solidFill>
                  <a:schemeClr val="tx1">
                    <a:lumMod val="65000"/>
                    <a:lumOff val="35000"/>
                  </a:schemeClr>
                </a:solidFill>
                <a:latin typeface="Segoe UI Light" panose="020B0502040204020203" pitchFamily="34" charset="0"/>
                <a:cs typeface="Segoe UI Light" panose="020B0502040204020203" pitchFamily="34" charset="0"/>
              </a:rPr>
              <a:t>Vācija</a:t>
            </a:r>
          </a:p>
          <a:p>
            <a:r>
              <a:rPr lang="lv-LV" b="1" dirty="0" smtClean="0">
                <a:solidFill>
                  <a:srgbClr val="C00000"/>
                </a:solidFill>
                <a:latin typeface="Segoe UI Light" panose="020B0502040204020203" pitchFamily="34" charset="0"/>
                <a:cs typeface="Segoe UI Light" panose="020B0502040204020203" pitchFamily="34" charset="0"/>
              </a:rPr>
              <a:t>124 milj. EUR</a:t>
            </a:r>
            <a:endParaRPr lang="lv-LV" b="1" dirty="0">
              <a:solidFill>
                <a:srgbClr val="C00000"/>
              </a:solidFill>
              <a:latin typeface="Segoe UI Light" panose="020B0502040204020203" pitchFamily="34" charset="0"/>
              <a:cs typeface="Segoe UI Light" panose="020B0502040204020203" pitchFamily="34" charset="0"/>
            </a:endParaRPr>
          </a:p>
        </p:txBody>
      </p:sp>
      <p:sp>
        <p:nvSpPr>
          <p:cNvPr id="44" name="TextBox 43"/>
          <p:cNvSpPr txBox="1"/>
          <p:nvPr/>
        </p:nvSpPr>
        <p:spPr>
          <a:xfrm>
            <a:off x="960359" y="5075168"/>
            <a:ext cx="2052228" cy="615553"/>
          </a:xfrm>
          <a:prstGeom prst="rect">
            <a:avLst/>
          </a:prstGeom>
          <a:noFill/>
        </p:spPr>
        <p:txBody>
          <a:bodyPr wrap="square" rtlCol="0">
            <a:spAutoFit/>
          </a:bodyPr>
          <a:lstStyle/>
          <a:p>
            <a:r>
              <a:rPr lang="lv-LV" sz="1600" b="1" dirty="0" smtClean="0">
                <a:solidFill>
                  <a:schemeClr val="tx1">
                    <a:lumMod val="65000"/>
                    <a:lumOff val="35000"/>
                  </a:schemeClr>
                </a:solidFill>
                <a:latin typeface="Segoe UI Light" panose="020B0502040204020203" pitchFamily="34" charset="0"/>
                <a:cs typeface="Segoe UI Light" panose="020B0502040204020203" pitchFamily="34" charset="0"/>
              </a:rPr>
              <a:t>Saūda Arābija</a:t>
            </a:r>
          </a:p>
          <a:p>
            <a:r>
              <a:rPr lang="lv-LV" b="1" dirty="0" smtClean="0">
                <a:solidFill>
                  <a:srgbClr val="C00000"/>
                </a:solidFill>
                <a:latin typeface="Segoe UI Light" panose="020B0502040204020203" pitchFamily="34" charset="0"/>
                <a:cs typeface="Segoe UI Light" panose="020B0502040204020203" pitchFamily="34" charset="0"/>
              </a:rPr>
              <a:t>112 milj. EUR</a:t>
            </a:r>
            <a:endParaRPr lang="lv-LV" b="1" dirty="0">
              <a:solidFill>
                <a:srgbClr val="C00000"/>
              </a:solidFill>
              <a:latin typeface="Segoe UI Light" panose="020B0502040204020203" pitchFamily="34" charset="0"/>
              <a:cs typeface="Segoe UI Light" panose="020B0502040204020203" pitchFamily="34" charset="0"/>
            </a:endParaRPr>
          </a:p>
        </p:txBody>
      </p:sp>
      <p:sp>
        <p:nvSpPr>
          <p:cNvPr id="45" name="TextBox 44"/>
          <p:cNvSpPr txBox="1"/>
          <p:nvPr/>
        </p:nvSpPr>
        <p:spPr>
          <a:xfrm>
            <a:off x="6150484" y="3046670"/>
            <a:ext cx="2052228" cy="615553"/>
          </a:xfrm>
          <a:prstGeom prst="rect">
            <a:avLst/>
          </a:prstGeom>
          <a:noFill/>
        </p:spPr>
        <p:txBody>
          <a:bodyPr wrap="square" rtlCol="0">
            <a:spAutoFit/>
          </a:bodyPr>
          <a:lstStyle/>
          <a:p>
            <a:pPr algn="r"/>
            <a:r>
              <a:rPr lang="lv-LV" sz="1600" b="1" dirty="0" smtClean="0">
                <a:solidFill>
                  <a:schemeClr val="tx1">
                    <a:lumMod val="65000"/>
                    <a:lumOff val="35000"/>
                  </a:schemeClr>
                </a:solidFill>
                <a:latin typeface="Segoe UI Light" panose="020B0502040204020203" pitchFamily="34" charset="0"/>
                <a:cs typeface="Segoe UI Light" panose="020B0502040204020203" pitchFamily="34" charset="0"/>
              </a:rPr>
              <a:t>Lietuva</a:t>
            </a:r>
          </a:p>
          <a:p>
            <a:pPr algn="r"/>
            <a:r>
              <a:rPr lang="lv-LV" b="1" dirty="0" smtClean="0">
                <a:solidFill>
                  <a:schemeClr val="accent1">
                    <a:lumMod val="75000"/>
                  </a:schemeClr>
                </a:solidFill>
                <a:latin typeface="Segoe UI Light" panose="020B0502040204020203" pitchFamily="34" charset="0"/>
                <a:cs typeface="Segoe UI Light" panose="020B0502040204020203" pitchFamily="34" charset="0"/>
              </a:rPr>
              <a:t>656 milj. EUR</a:t>
            </a:r>
            <a:endParaRPr lang="lv-LV" b="1" dirty="0">
              <a:solidFill>
                <a:schemeClr val="accent1">
                  <a:lumMod val="75000"/>
                </a:schemeClr>
              </a:solidFill>
              <a:latin typeface="Segoe UI Light" panose="020B0502040204020203" pitchFamily="34" charset="0"/>
              <a:cs typeface="Segoe UI Light" panose="020B0502040204020203" pitchFamily="34" charset="0"/>
            </a:endParaRPr>
          </a:p>
        </p:txBody>
      </p:sp>
      <p:sp>
        <p:nvSpPr>
          <p:cNvPr id="46" name="TextBox 45"/>
          <p:cNvSpPr txBox="1"/>
          <p:nvPr/>
        </p:nvSpPr>
        <p:spPr>
          <a:xfrm>
            <a:off x="6159842" y="4608818"/>
            <a:ext cx="2052228" cy="615553"/>
          </a:xfrm>
          <a:prstGeom prst="rect">
            <a:avLst/>
          </a:prstGeom>
          <a:noFill/>
        </p:spPr>
        <p:txBody>
          <a:bodyPr wrap="square" rtlCol="0">
            <a:spAutoFit/>
          </a:bodyPr>
          <a:lstStyle/>
          <a:p>
            <a:pPr algn="r"/>
            <a:r>
              <a:rPr lang="lv-LV" sz="1600" b="1" dirty="0" smtClean="0">
                <a:solidFill>
                  <a:schemeClr val="tx1">
                    <a:lumMod val="65000"/>
                    <a:lumOff val="35000"/>
                  </a:schemeClr>
                </a:solidFill>
                <a:latin typeface="Segoe UI Light" panose="020B0502040204020203" pitchFamily="34" charset="0"/>
                <a:cs typeface="Segoe UI Light" panose="020B0502040204020203" pitchFamily="34" charset="0"/>
              </a:rPr>
              <a:t>Polija</a:t>
            </a:r>
          </a:p>
          <a:p>
            <a:pPr algn="r"/>
            <a:r>
              <a:rPr lang="lv-LV" b="1" dirty="0" smtClean="0">
                <a:solidFill>
                  <a:schemeClr val="accent1">
                    <a:lumMod val="75000"/>
                  </a:schemeClr>
                </a:solidFill>
                <a:latin typeface="Segoe UI Light" panose="020B0502040204020203" pitchFamily="34" charset="0"/>
                <a:cs typeface="Segoe UI Light" panose="020B0502040204020203" pitchFamily="34" charset="0"/>
              </a:rPr>
              <a:t>266 milj. EUR</a:t>
            </a:r>
            <a:endParaRPr lang="lv-LV" b="1" dirty="0">
              <a:solidFill>
                <a:schemeClr val="accent1">
                  <a:lumMod val="75000"/>
                </a:schemeClr>
              </a:solidFill>
              <a:latin typeface="Segoe UI Light" panose="020B0502040204020203" pitchFamily="34" charset="0"/>
              <a:cs typeface="Segoe UI Light" panose="020B0502040204020203" pitchFamily="34" charset="0"/>
            </a:endParaRPr>
          </a:p>
        </p:txBody>
      </p:sp>
      <p:sp>
        <p:nvSpPr>
          <p:cNvPr id="47" name="TextBox 46"/>
          <p:cNvSpPr txBox="1"/>
          <p:nvPr/>
        </p:nvSpPr>
        <p:spPr>
          <a:xfrm>
            <a:off x="6171185" y="3784216"/>
            <a:ext cx="2052228" cy="615553"/>
          </a:xfrm>
          <a:prstGeom prst="rect">
            <a:avLst/>
          </a:prstGeom>
          <a:noFill/>
        </p:spPr>
        <p:txBody>
          <a:bodyPr wrap="square" rtlCol="0">
            <a:spAutoFit/>
          </a:bodyPr>
          <a:lstStyle/>
          <a:p>
            <a:pPr algn="r"/>
            <a:r>
              <a:rPr lang="lv-LV" sz="1600" b="1" dirty="0" smtClean="0">
                <a:solidFill>
                  <a:schemeClr val="tx1">
                    <a:lumMod val="65000"/>
                    <a:lumOff val="35000"/>
                  </a:schemeClr>
                </a:solidFill>
                <a:latin typeface="Segoe UI Light" panose="020B0502040204020203" pitchFamily="34" charset="0"/>
                <a:cs typeface="Segoe UI Light" panose="020B0502040204020203" pitchFamily="34" charset="0"/>
              </a:rPr>
              <a:t>Igaunija</a:t>
            </a:r>
          </a:p>
          <a:p>
            <a:pPr algn="r"/>
            <a:r>
              <a:rPr lang="lv-LV" b="1" dirty="0" smtClean="0">
                <a:solidFill>
                  <a:schemeClr val="accent1">
                    <a:lumMod val="75000"/>
                  </a:schemeClr>
                </a:solidFill>
                <a:latin typeface="Segoe UI Light" panose="020B0502040204020203" pitchFamily="34" charset="0"/>
                <a:cs typeface="Segoe UI Light" panose="020B0502040204020203" pitchFamily="34" charset="0"/>
              </a:rPr>
              <a:t>270 milj. EUR</a:t>
            </a:r>
            <a:endParaRPr lang="lv-LV" b="1" dirty="0">
              <a:solidFill>
                <a:schemeClr val="accent1">
                  <a:lumMod val="75000"/>
                </a:schemeClr>
              </a:solidFill>
              <a:latin typeface="Segoe UI Light" panose="020B0502040204020203" pitchFamily="34" charset="0"/>
              <a:cs typeface="Segoe UI Light" panose="020B0502040204020203" pitchFamily="34" charset="0"/>
            </a:endParaRPr>
          </a:p>
        </p:txBody>
      </p:sp>
      <p:sp>
        <p:nvSpPr>
          <p:cNvPr id="48" name="TextBox 47"/>
          <p:cNvSpPr txBox="1"/>
          <p:nvPr/>
        </p:nvSpPr>
        <p:spPr>
          <a:xfrm>
            <a:off x="6150484" y="5291850"/>
            <a:ext cx="2052228" cy="615553"/>
          </a:xfrm>
          <a:prstGeom prst="rect">
            <a:avLst/>
          </a:prstGeom>
          <a:noFill/>
        </p:spPr>
        <p:txBody>
          <a:bodyPr wrap="square" rtlCol="0">
            <a:spAutoFit/>
          </a:bodyPr>
          <a:lstStyle/>
          <a:p>
            <a:pPr algn="r"/>
            <a:r>
              <a:rPr lang="lv-LV" sz="1600" b="1" dirty="0" smtClean="0">
                <a:solidFill>
                  <a:schemeClr val="tx1">
                    <a:lumMod val="65000"/>
                    <a:lumOff val="35000"/>
                  </a:schemeClr>
                </a:solidFill>
                <a:latin typeface="Segoe UI Light" panose="020B0502040204020203" pitchFamily="34" charset="0"/>
                <a:cs typeface="Segoe UI Light" panose="020B0502040204020203" pitchFamily="34" charset="0"/>
              </a:rPr>
              <a:t>Vācija</a:t>
            </a:r>
          </a:p>
          <a:p>
            <a:pPr algn="r"/>
            <a:r>
              <a:rPr lang="lv-LV" b="1" dirty="0" smtClean="0">
                <a:solidFill>
                  <a:schemeClr val="accent1">
                    <a:lumMod val="75000"/>
                  </a:schemeClr>
                </a:solidFill>
                <a:latin typeface="Segoe UI Light" panose="020B0502040204020203" pitchFamily="34" charset="0"/>
                <a:cs typeface="Segoe UI Light" panose="020B0502040204020203" pitchFamily="34" charset="0"/>
              </a:rPr>
              <a:t>177 milj. EUR</a:t>
            </a:r>
            <a:endParaRPr lang="lv-LV" b="1" dirty="0">
              <a:solidFill>
                <a:schemeClr val="accent1">
                  <a:lumMod val="75000"/>
                </a:schemeClr>
              </a:solidFill>
              <a:latin typeface="Segoe UI Light" panose="020B0502040204020203" pitchFamily="34" charset="0"/>
              <a:cs typeface="Segoe UI Light" panose="020B0502040204020203" pitchFamily="34" charset="0"/>
            </a:endParaRPr>
          </a:p>
        </p:txBody>
      </p:sp>
      <p:sp>
        <p:nvSpPr>
          <p:cNvPr id="49" name="TextBox 48"/>
          <p:cNvSpPr txBox="1"/>
          <p:nvPr/>
        </p:nvSpPr>
        <p:spPr>
          <a:xfrm>
            <a:off x="6129218" y="6186333"/>
            <a:ext cx="2052228" cy="615553"/>
          </a:xfrm>
          <a:prstGeom prst="rect">
            <a:avLst/>
          </a:prstGeom>
          <a:noFill/>
        </p:spPr>
        <p:txBody>
          <a:bodyPr wrap="square" rtlCol="0">
            <a:spAutoFit/>
          </a:bodyPr>
          <a:lstStyle/>
          <a:p>
            <a:pPr algn="r"/>
            <a:r>
              <a:rPr lang="lv-LV" sz="1600" b="1" dirty="0" smtClean="0">
                <a:solidFill>
                  <a:schemeClr val="tx1">
                    <a:lumMod val="65000"/>
                    <a:lumOff val="35000"/>
                  </a:schemeClr>
                </a:solidFill>
                <a:latin typeface="Segoe UI Light" panose="020B0502040204020203" pitchFamily="34" charset="0"/>
                <a:cs typeface="Segoe UI Light" panose="020B0502040204020203" pitchFamily="34" charset="0"/>
              </a:rPr>
              <a:t>Nīderlande</a:t>
            </a:r>
          </a:p>
          <a:p>
            <a:pPr algn="r"/>
            <a:r>
              <a:rPr lang="lv-LV" b="1" dirty="0" smtClean="0">
                <a:solidFill>
                  <a:schemeClr val="accent1">
                    <a:lumMod val="75000"/>
                  </a:schemeClr>
                </a:solidFill>
                <a:latin typeface="Segoe UI Light" panose="020B0502040204020203" pitchFamily="34" charset="0"/>
                <a:cs typeface="Segoe UI Light" panose="020B0502040204020203" pitchFamily="34" charset="0"/>
              </a:rPr>
              <a:t>171 milj. EUR</a:t>
            </a:r>
            <a:endParaRPr lang="lv-LV" b="1" dirty="0">
              <a:solidFill>
                <a:schemeClr val="accent1">
                  <a:lumMod val="75000"/>
                </a:schemeClr>
              </a:solidFill>
              <a:latin typeface="Segoe UI Light" panose="020B0502040204020203" pitchFamily="34" charset="0"/>
              <a:cs typeface="Segoe UI Light" panose="020B0502040204020203" pitchFamily="34" charset="0"/>
            </a:endParaRPr>
          </a:p>
        </p:txBody>
      </p:sp>
      <p:sp>
        <p:nvSpPr>
          <p:cNvPr id="28" name="TextBox 27"/>
          <p:cNvSpPr txBox="1"/>
          <p:nvPr/>
        </p:nvSpPr>
        <p:spPr>
          <a:xfrm>
            <a:off x="5523252" y="719271"/>
            <a:ext cx="4029089" cy="646331"/>
          </a:xfrm>
          <a:prstGeom prst="rect">
            <a:avLst/>
          </a:prstGeom>
          <a:noFill/>
        </p:spPr>
        <p:txBody>
          <a:bodyPr wrap="square" rtlCol="0">
            <a:spAutoFit/>
          </a:bodyPr>
          <a:lstStyle/>
          <a:p>
            <a:pPr algn="ctr"/>
            <a:r>
              <a:rPr lang="lv-LV" b="1" dirty="0" smtClean="0">
                <a:solidFill>
                  <a:srgbClr val="C00000"/>
                </a:solidFill>
                <a:latin typeface="Segoe UI Light" panose="020B0502040204020203" pitchFamily="34" charset="0"/>
                <a:cs typeface="Segoe UI Light" panose="020B0502040204020203" pitchFamily="34" charset="0"/>
              </a:rPr>
              <a:t>Eksports </a:t>
            </a:r>
          </a:p>
          <a:p>
            <a:pPr algn="ctr"/>
            <a:r>
              <a:rPr lang="lv-LV" b="1" dirty="0" smtClean="0">
                <a:solidFill>
                  <a:srgbClr val="C00000"/>
                </a:solidFill>
                <a:latin typeface="Segoe UI Light" panose="020B0502040204020203" pitchFamily="34" charset="0"/>
                <a:cs typeface="Segoe UI Light" panose="020B0502040204020203" pitchFamily="34" charset="0"/>
              </a:rPr>
              <a:t>notiek uz 148 pasaules valstīm</a:t>
            </a:r>
          </a:p>
        </p:txBody>
      </p:sp>
      <p:sp>
        <p:nvSpPr>
          <p:cNvPr id="4" name="TextBox 3"/>
          <p:cNvSpPr txBox="1"/>
          <p:nvPr/>
        </p:nvSpPr>
        <p:spPr>
          <a:xfrm>
            <a:off x="380640" y="6138830"/>
            <a:ext cx="5124243" cy="523220"/>
          </a:xfrm>
          <a:prstGeom prst="rect">
            <a:avLst/>
          </a:prstGeom>
          <a:noFill/>
        </p:spPr>
        <p:txBody>
          <a:bodyPr wrap="square" rtlCol="0">
            <a:spAutoFit/>
          </a:bodyPr>
          <a:lstStyle/>
          <a:p>
            <a:r>
              <a:rPr lang="lv-LV" sz="1400" dirty="0" smtClean="0">
                <a:latin typeface="Segoe UI Light" panose="020B0502040204020203" pitchFamily="34" charset="0"/>
                <a:cs typeface="Segoe UI Light" panose="020B0502040204020203" pitchFamily="34" charset="0"/>
              </a:rPr>
              <a:t>Top 5 nozīmīgākās tirdzniecības partnervalstis</a:t>
            </a:r>
          </a:p>
          <a:p>
            <a:r>
              <a:rPr lang="lv-LV" sz="1400" dirty="0" smtClean="0">
                <a:latin typeface="Segoe UI Light" panose="020B0502040204020203" pitchFamily="34" charset="0"/>
                <a:cs typeface="Segoe UI Light" panose="020B0502040204020203" pitchFamily="34" charset="0"/>
              </a:rPr>
              <a:t>Nākamās 5 nozīmīgākās tirdzniecības partnervalstis</a:t>
            </a:r>
            <a:endParaRPr lang="lv-LV" sz="1400" dirty="0">
              <a:latin typeface="Segoe UI Light" panose="020B0502040204020203" pitchFamily="34" charset="0"/>
              <a:cs typeface="Segoe UI Light" panose="020B0502040204020203" pitchFamily="34" charset="0"/>
            </a:endParaRPr>
          </a:p>
        </p:txBody>
      </p:sp>
      <p:sp>
        <p:nvSpPr>
          <p:cNvPr id="6" name="Ovāls 5"/>
          <p:cNvSpPr/>
          <p:nvPr/>
        </p:nvSpPr>
        <p:spPr>
          <a:xfrm>
            <a:off x="128748" y="6138288"/>
            <a:ext cx="288032" cy="24533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0" name="Ovāls 49"/>
          <p:cNvSpPr/>
          <p:nvPr/>
        </p:nvSpPr>
        <p:spPr>
          <a:xfrm>
            <a:off x="128748" y="6417577"/>
            <a:ext cx="288032" cy="245331"/>
          </a:xfrm>
          <a:prstGeom prst="ellipse">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7" name="Līniju remarka 1 (izcēluma josla) 6"/>
          <p:cNvSpPr/>
          <p:nvPr/>
        </p:nvSpPr>
        <p:spPr>
          <a:xfrm>
            <a:off x="3912500" y="2396333"/>
            <a:ext cx="668186" cy="297664"/>
          </a:xfrm>
          <a:prstGeom prst="accentCallout1">
            <a:avLst>
              <a:gd name="adj1" fmla="val 53858"/>
              <a:gd name="adj2" fmla="val 102449"/>
              <a:gd name="adj3" fmla="val 132979"/>
              <a:gd name="adj4" fmla="val 133704"/>
            </a:avLst>
          </a:prstGeom>
          <a:solidFill>
            <a:schemeClr val="accent2">
              <a:lumMod val="40000"/>
              <a:lumOff val="60000"/>
            </a:schemeClr>
          </a:solidFill>
          <a:ln w="127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lv-LV" dirty="0" smtClean="0">
                <a:latin typeface="Segoe UI Light" panose="020B0502040204020203" pitchFamily="34" charset="0"/>
                <a:cs typeface="Segoe UI Light" panose="020B0502040204020203" pitchFamily="34" charset="0"/>
              </a:rPr>
              <a:t>18%</a:t>
            </a:r>
            <a:endParaRPr lang="lv-LV" dirty="0">
              <a:latin typeface="Segoe UI Light" panose="020B0502040204020203" pitchFamily="34" charset="0"/>
              <a:cs typeface="Segoe UI Light" panose="020B0502040204020203" pitchFamily="34" charset="0"/>
            </a:endParaRPr>
          </a:p>
        </p:txBody>
      </p:sp>
      <p:sp>
        <p:nvSpPr>
          <p:cNvPr id="54" name="Līniju remarka 1 (izcēluma josla) 53"/>
          <p:cNvSpPr/>
          <p:nvPr/>
        </p:nvSpPr>
        <p:spPr>
          <a:xfrm>
            <a:off x="5112462" y="3409053"/>
            <a:ext cx="611666" cy="275791"/>
          </a:xfrm>
          <a:prstGeom prst="accentCallout1">
            <a:avLst>
              <a:gd name="adj1" fmla="val 71412"/>
              <a:gd name="adj2" fmla="val -513"/>
              <a:gd name="adj3" fmla="val 720"/>
              <a:gd name="adj4" fmla="val -29550"/>
            </a:avLst>
          </a:prstGeom>
          <a:solidFill>
            <a:schemeClr val="accent2">
              <a:lumMod val="40000"/>
              <a:lumOff val="60000"/>
            </a:schemeClr>
          </a:solidFill>
          <a:ln w="127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lv-LV" dirty="0" smtClean="0">
                <a:latin typeface="Segoe UI Light" panose="020B0502040204020203" pitchFamily="34" charset="0"/>
                <a:cs typeface="Segoe UI Light" panose="020B0502040204020203" pitchFamily="34" charset="0"/>
              </a:rPr>
              <a:t>11%</a:t>
            </a:r>
            <a:endParaRPr lang="lv-LV" dirty="0">
              <a:latin typeface="Segoe UI Light" panose="020B0502040204020203" pitchFamily="34" charset="0"/>
              <a:cs typeface="Segoe UI Light" panose="020B0502040204020203" pitchFamily="34" charset="0"/>
            </a:endParaRPr>
          </a:p>
        </p:txBody>
      </p:sp>
      <p:sp>
        <p:nvSpPr>
          <p:cNvPr id="55" name="Līniju remarka 1 (izcēluma josla) 54"/>
          <p:cNvSpPr/>
          <p:nvPr/>
        </p:nvSpPr>
        <p:spPr>
          <a:xfrm>
            <a:off x="5485443" y="1947531"/>
            <a:ext cx="668186" cy="297664"/>
          </a:xfrm>
          <a:prstGeom prst="accentCallout1">
            <a:avLst>
              <a:gd name="adj1" fmla="val 56784"/>
              <a:gd name="adj2" fmla="val 101146"/>
              <a:gd name="adj3" fmla="val 159310"/>
              <a:gd name="adj4" fmla="val 153254"/>
            </a:avLst>
          </a:prstGeom>
          <a:solidFill>
            <a:schemeClr val="accent2">
              <a:lumMod val="40000"/>
              <a:lumOff val="60000"/>
            </a:schemeClr>
          </a:solidFill>
          <a:ln w="127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lv-LV" dirty="0" smtClean="0">
                <a:latin typeface="Segoe UI Light" panose="020B0502040204020203" pitchFamily="34" charset="0"/>
                <a:cs typeface="Segoe UI Light" panose="020B0502040204020203" pitchFamily="34" charset="0"/>
              </a:rPr>
              <a:t>24%</a:t>
            </a:r>
            <a:endParaRPr lang="lv-LV" dirty="0">
              <a:latin typeface="Segoe UI Light" panose="020B0502040204020203" pitchFamily="34" charset="0"/>
              <a:cs typeface="Segoe UI Light" panose="020B0502040204020203" pitchFamily="34" charset="0"/>
            </a:endParaRPr>
          </a:p>
        </p:txBody>
      </p:sp>
      <p:sp>
        <p:nvSpPr>
          <p:cNvPr id="56" name="Līniju remarka 1 (izcēluma josla) 55"/>
          <p:cNvSpPr/>
          <p:nvPr/>
        </p:nvSpPr>
        <p:spPr>
          <a:xfrm>
            <a:off x="3844143" y="4639952"/>
            <a:ext cx="511833" cy="301216"/>
          </a:xfrm>
          <a:prstGeom prst="accentCallout1">
            <a:avLst>
              <a:gd name="adj1" fmla="val 27527"/>
              <a:gd name="adj2" fmla="val 790"/>
              <a:gd name="adj3" fmla="val -30856"/>
              <a:gd name="adj4" fmla="val -40940"/>
            </a:avLst>
          </a:prstGeom>
          <a:solidFill>
            <a:schemeClr val="accent2">
              <a:lumMod val="40000"/>
              <a:lumOff val="60000"/>
            </a:schemeClr>
          </a:solidFill>
          <a:ln w="127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lv-LV" dirty="0">
                <a:latin typeface="Segoe UI Light" panose="020B0502040204020203" pitchFamily="34" charset="0"/>
                <a:cs typeface="Segoe UI Light" panose="020B0502040204020203" pitchFamily="34" charset="0"/>
              </a:rPr>
              <a:t>5</a:t>
            </a:r>
            <a:r>
              <a:rPr lang="lv-LV" dirty="0" smtClean="0">
                <a:latin typeface="Segoe UI Light" panose="020B0502040204020203" pitchFamily="34" charset="0"/>
                <a:cs typeface="Segoe UI Light" panose="020B0502040204020203" pitchFamily="34" charset="0"/>
              </a:rPr>
              <a:t>%</a:t>
            </a:r>
            <a:endParaRPr lang="lv-LV" dirty="0">
              <a:latin typeface="Segoe UI Light" panose="020B0502040204020203" pitchFamily="34" charset="0"/>
              <a:cs typeface="Segoe UI Light" panose="020B0502040204020203" pitchFamily="34" charset="0"/>
            </a:endParaRPr>
          </a:p>
        </p:txBody>
      </p:sp>
      <p:sp>
        <p:nvSpPr>
          <p:cNvPr id="9" name="Līniju remarka 1 (izcēluma josla) 8"/>
          <p:cNvSpPr/>
          <p:nvPr/>
        </p:nvSpPr>
        <p:spPr>
          <a:xfrm>
            <a:off x="4349607" y="2070383"/>
            <a:ext cx="576064" cy="241122"/>
          </a:xfrm>
          <a:prstGeom prst="accentCallout1">
            <a:avLst>
              <a:gd name="adj1" fmla="val 51255"/>
              <a:gd name="adj2" fmla="val 97489"/>
              <a:gd name="adj3" fmla="val 285861"/>
              <a:gd name="adj4" fmla="val 87141"/>
            </a:avLst>
          </a:prstGeom>
          <a:solidFill>
            <a:schemeClr val="tx2">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smtClean="0">
                <a:latin typeface="Segoe UI Light" panose="020B0502040204020203" pitchFamily="34" charset="0"/>
                <a:cs typeface="Segoe UI Light" panose="020B0502040204020203" pitchFamily="34" charset="0"/>
              </a:rPr>
              <a:t>10%</a:t>
            </a:r>
            <a:endParaRPr lang="lv-LV" dirty="0">
              <a:latin typeface="Segoe UI Light" panose="020B0502040204020203" pitchFamily="34" charset="0"/>
              <a:cs typeface="Segoe UI Light" panose="020B0502040204020203" pitchFamily="34" charset="0"/>
            </a:endParaRPr>
          </a:p>
        </p:txBody>
      </p:sp>
      <p:sp>
        <p:nvSpPr>
          <p:cNvPr id="58" name="Līniju remarka 1 (izcēluma josla) 57"/>
          <p:cNvSpPr/>
          <p:nvPr/>
        </p:nvSpPr>
        <p:spPr>
          <a:xfrm>
            <a:off x="4987338" y="3749808"/>
            <a:ext cx="664782" cy="325279"/>
          </a:xfrm>
          <a:prstGeom prst="accentCallout1">
            <a:avLst>
              <a:gd name="adj1" fmla="val 58478"/>
              <a:gd name="adj2" fmla="val 738"/>
              <a:gd name="adj3" fmla="val -129483"/>
              <a:gd name="adj4" fmla="val -20193"/>
            </a:avLst>
          </a:prstGeom>
          <a:solidFill>
            <a:schemeClr val="tx2">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smtClean="0">
                <a:latin typeface="Segoe UI Light" panose="020B0502040204020203" pitchFamily="34" charset="0"/>
                <a:cs typeface="Segoe UI Light" panose="020B0502040204020203" pitchFamily="34" charset="0"/>
              </a:rPr>
              <a:t>23%</a:t>
            </a:r>
            <a:endParaRPr lang="lv-LV" dirty="0">
              <a:latin typeface="Segoe UI Light" panose="020B0502040204020203" pitchFamily="34" charset="0"/>
              <a:cs typeface="Segoe UI Light" panose="020B0502040204020203" pitchFamily="34" charset="0"/>
            </a:endParaRPr>
          </a:p>
        </p:txBody>
      </p:sp>
      <p:sp>
        <p:nvSpPr>
          <p:cNvPr id="59" name="Līniju remarka 1 (izcēluma josla) 58"/>
          <p:cNvSpPr/>
          <p:nvPr/>
        </p:nvSpPr>
        <p:spPr>
          <a:xfrm>
            <a:off x="4752687" y="4468341"/>
            <a:ext cx="584017" cy="343221"/>
          </a:xfrm>
          <a:prstGeom prst="accentCallout1">
            <a:avLst>
              <a:gd name="adj1" fmla="val 58478"/>
              <a:gd name="adj2" fmla="val 738"/>
              <a:gd name="adj3" fmla="val -51404"/>
              <a:gd name="adj4" fmla="val -37989"/>
            </a:avLst>
          </a:prstGeom>
          <a:solidFill>
            <a:schemeClr val="tx2">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smtClean="0">
                <a:latin typeface="Segoe UI Light" panose="020B0502040204020203" pitchFamily="34" charset="0"/>
                <a:cs typeface="Segoe UI Light" panose="020B0502040204020203" pitchFamily="34" charset="0"/>
              </a:rPr>
              <a:t>10%</a:t>
            </a:r>
            <a:endParaRPr lang="lv-LV" dirty="0">
              <a:latin typeface="Segoe UI Light" panose="020B0502040204020203" pitchFamily="34" charset="0"/>
              <a:cs typeface="Segoe UI Light" panose="020B0502040204020203" pitchFamily="34" charset="0"/>
            </a:endParaRPr>
          </a:p>
        </p:txBody>
      </p:sp>
      <p:sp>
        <p:nvSpPr>
          <p:cNvPr id="60" name="Līniju remarka 1 (izcēluma josla) 59"/>
          <p:cNvSpPr/>
          <p:nvPr/>
        </p:nvSpPr>
        <p:spPr>
          <a:xfrm>
            <a:off x="3497908" y="4982587"/>
            <a:ext cx="498028" cy="318580"/>
          </a:xfrm>
          <a:prstGeom prst="accentCallout1">
            <a:avLst>
              <a:gd name="adj1" fmla="val 58478"/>
              <a:gd name="adj2" fmla="val 738"/>
              <a:gd name="adj3" fmla="val -105387"/>
              <a:gd name="adj4" fmla="val -31983"/>
            </a:avLst>
          </a:prstGeom>
          <a:solidFill>
            <a:schemeClr val="tx2">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latin typeface="Segoe UI Light" panose="020B0502040204020203" pitchFamily="34" charset="0"/>
                <a:cs typeface="Segoe UI Light" panose="020B0502040204020203" pitchFamily="34" charset="0"/>
              </a:rPr>
              <a:t>6</a:t>
            </a:r>
            <a:r>
              <a:rPr lang="lv-LV" dirty="0" smtClean="0">
                <a:latin typeface="Segoe UI Light" panose="020B0502040204020203" pitchFamily="34" charset="0"/>
                <a:cs typeface="Segoe UI Light" panose="020B0502040204020203" pitchFamily="34" charset="0"/>
              </a:rPr>
              <a:t>%</a:t>
            </a:r>
            <a:endParaRPr lang="lv-LV" dirty="0">
              <a:latin typeface="Segoe UI Light" panose="020B0502040204020203" pitchFamily="34" charset="0"/>
              <a:cs typeface="Segoe UI Light" panose="020B0502040204020203" pitchFamily="34" charset="0"/>
            </a:endParaRPr>
          </a:p>
        </p:txBody>
      </p:sp>
      <p:sp>
        <p:nvSpPr>
          <p:cNvPr id="61" name="Līniju remarka 1 (izcēluma josla) 60"/>
          <p:cNvSpPr/>
          <p:nvPr/>
        </p:nvSpPr>
        <p:spPr>
          <a:xfrm>
            <a:off x="2181824" y="3672620"/>
            <a:ext cx="498028" cy="318580"/>
          </a:xfrm>
          <a:prstGeom prst="accentCallout1">
            <a:avLst>
              <a:gd name="adj1" fmla="val 80347"/>
              <a:gd name="adj2" fmla="val 100409"/>
              <a:gd name="adj3" fmla="val 137900"/>
              <a:gd name="adj4" fmla="val 123643"/>
            </a:avLst>
          </a:prstGeom>
          <a:solidFill>
            <a:schemeClr val="tx2">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latin typeface="Segoe UI Light" panose="020B0502040204020203" pitchFamily="34" charset="0"/>
                <a:cs typeface="Segoe UI Light" panose="020B0502040204020203" pitchFamily="34" charset="0"/>
              </a:rPr>
              <a:t>6</a:t>
            </a:r>
            <a:r>
              <a:rPr lang="lv-LV" dirty="0" smtClean="0">
                <a:latin typeface="Segoe UI Light" panose="020B0502040204020203" pitchFamily="34" charset="0"/>
                <a:cs typeface="Segoe UI Light" panose="020B0502040204020203" pitchFamily="34" charset="0"/>
              </a:rPr>
              <a:t>%</a:t>
            </a:r>
            <a:endParaRPr lang="lv-LV" dirty="0">
              <a:latin typeface="Segoe UI Light" panose="020B0502040204020203" pitchFamily="34" charset="0"/>
              <a:cs typeface="Segoe UI Light" panose="020B0502040204020203" pitchFamily="34" charset="0"/>
            </a:endParaRPr>
          </a:p>
        </p:txBody>
      </p:sp>
      <p:graphicFrame>
        <p:nvGraphicFramePr>
          <p:cNvPr id="62" name="Diagramma 61"/>
          <p:cNvGraphicFramePr/>
          <p:nvPr>
            <p:extLst>
              <p:ext uri="{D42A27DB-BD31-4B8C-83A1-F6EECF244321}">
                <p14:modId xmlns:p14="http://schemas.microsoft.com/office/powerpoint/2010/main" val="2275192958"/>
              </p:ext>
            </p:extLst>
          </p:nvPr>
        </p:nvGraphicFramePr>
        <p:xfrm>
          <a:off x="6168243" y="1010189"/>
          <a:ext cx="2679054" cy="1889123"/>
        </p:xfrm>
        <a:graphic>
          <a:graphicData uri="http://schemas.openxmlformats.org/drawingml/2006/chart">
            <c:chart xmlns:c="http://schemas.openxmlformats.org/drawingml/2006/chart" xmlns:r="http://schemas.openxmlformats.org/officeDocument/2006/relationships" r:id="rId11"/>
          </a:graphicData>
        </a:graphic>
      </p:graphicFrame>
      <p:sp>
        <p:nvSpPr>
          <p:cNvPr id="51" name="Text Box 7"/>
          <p:cNvSpPr txBox="1">
            <a:spLocks noChangeArrowheads="1"/>
          </p:cNvSpPr>
          <p:nvPr/>
        </p:nvSpPr>
        <p:spPr bwMode="auto">
          <a:xfrm>
            <a:off x="58518" y="6621610"/>
            <a:ext cx="4928820" cy="261610"/>
          </a:xfrm>
          <a:prstGeom prst="rect">
            <a:avLst/>
          </a:prstGeom>
          <a:noFill/>
          <a:ln w="9525">
            <a:noFill/>
            <a:miter lim="800000"/>
            <a:headEnd/>
            <a:tailEnd/>
          </a:ln>
          <a:effectLst/>
        </p:spPr>
        <p:txBody>
          <a:bodyPr wrap="square">
            <a:spAutoFit/>
          </a:bodyPr>
          <a:lstStyle/>
          <a:p>
            <a:pPr>
              <a:spcBef>
                <a:spcPct val="50000"/>
              </a:spcBef>
            </a:pPr>
            <a:r>
              <a:rPr lang="lv-LV" sz="1100" dirty="0" smtClean="0">
                <a:solidFill>
                  <a:schemeClr val="bg1">
                    <a:lumMod val="50000"/>
                  </a:schemeClr>
                </a:solidFill>
                <a:latin typeface="Calibri" panose="020F0502020204030204" pitchFamily="34" charset="0"/>
                <a:cs typeface="Calibri" panose="020F0502020204030204" pitchFamily="34" charset="0"/>
              </a:rPr>
              <a:t>Avots</a:t>
            </a:r>
            <a:r>
              <a:rPr lang="en-US" sz="1100" dirty="0" smtClean="0">
                <a:solidFill>
                  <a:schemeClr val="bg1">
                    <a:lumMod val="50000"/>
                  </a:schemeClr>
                </a:solidFill>
                <a:latin typeface="Calibri" panose="020F0502020204030204" pitchFamily="34" charset="0"/>
                <a:cs typeface="Calibri" panose="020F0502020204030204" pitchFamily="34" charset="0"/>
              </a:rPr>
              <a:t>: </a:t>
            </a:r>
            <a:r>
              <a:rPr lang="lv-LV" sz="1100" noProof="1" smtClean="0">
                <a:solidFill>
                  <a:schemeClr val="bg1">
                    <a:lumMod val="50000"/>
                  </a:schemeClr>
                </a:solidFill>
                <a:latin typeface="Calibri" panose="020F0502020204030204" pitchFamily="34" charset="0"/>
                <a:cs typeface="Calibri" panose="020F0502020204030204" pitchFamily="34" charset="0"/>
              </a:rPr>
              <a:t>Zemkopības ministrija</a:t>
            </a:r>
            <a:endParaRPr lang="lv-LV" sz="1100" dirty="0">
              <a:solidFill>
                <a:schemeClr val="bg1">
                  <a:lumMod val="50000"/>
                </a:schemeClr>
              </a:solidFill>
              <a:latin typeface="Calibri" panose="020F0502020204030204" pitchFamily="34" charset="0"/>
              <a:cs typeface="Calibri" panose="020F0502020204030204" pitchFamily="34" charset="0"/>
            </a:endParaRPr>
          </a:p>
        </p:txBody>
      </p:sp>
      <p:pic>
        <p:nvPicPr>
          <p:cNvPr id="53" name="Attēls 52"/>
          <p:cNvPicPr>
            <a:picLocks noChangeAspect="1"/>
          </p:cNvPicPr>
          <p:nvPr/>
        </p:nvPicPr>
        <p:blipFill rotWithShape="1">
          <a:blip r:embed="rId12">
            <a:extLst>
              <a:ext uri="{28A0092B-C50C-407E-A947-70E740481C1C}">
                <a14:useLocalDpi xmlns:a14="http://schemas.microsoft.com/office/drawing/2010/main" val="0"/>
              </a:ext>
            </a:extLst>
          </a:blip>
          <a:srcRect t="2661"/>
          <a:stretch/>
        </p:blipFill>
        <p:spPr>
          <a:xfrm>
            <a:off x="408341" y="-1764"/>
            <a:ext cx="1257300" cy="1409266"/>
          </a:xfrm>
          <a:prstGeom prst="rect">
            <a:avLst/>
          </a:prstGeom>
        </p:spPr>
      </p:pic>
      <p:sp>
        <p:nvSpPr>
          <p:cNvPr id="57" name="Title 1"/>
          <p:cNvSpPr txBox="1">
            <a:spLocks/>
          </p:cNvSpPr>
          <p:nvPr/>
        </p:nvSpPr>
        <p:spPr bwMode="auto">
          <a:xfrm>
            <a:off x="1322924" y="113933"/>
            <a:ext cx="6339254"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ctr"/>
            <a:r>
              <a:rPr lang="lv-LV" altLang="en-US" dirty="0" smtClean="0">
                <a:latin typeface="Calibri Light" panose="020F0302020204030204" pitchFamily="34" charset="0"/>
                <a:cs typeface="Calibri Light" panose="020F0302020204030204" pitchFamily="34" charset="0"/>
              </a:rPr>
              <a:t>1.7 Latvijas tirdzniecības valstis 2018. gadā</a:t>
            </a:r>
          </a:p>
        </p:txBody>
      </p:sp>
    </p:spTree>
    <p:extLst>
      <p:ext uri="{BB962C8B-B14F-4D97-AF65-F5344CB8AC3E}">
        <p14:creationId xmlns:p14="http://schemas.microsoft.com/office/powerpoint/2010/main" val="1443423159"/>
      </p:ext>
    </p:extLst>
  </p:cSld>
  <p:clrMapOvr>
    <a:masterClrMapping/>
  </p:clrMapOvr>
</p:sld>
</file>

<file path=ppt/theme/theme1.xml><?xml version="1.0" encoding="utf-8"?>
<a:theme xmlns:a="http://schemas.openxmlformats.org/drawingml/2006/main" name="89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89_Prezentacija_templateLV</Template>
  <TotalTime>4211</TotalTime>
  <Words>1641</Words>
  <Application>Microsoft Office PowerPoint</Application>
  <PresentationFormat>Slaidrāde ekrānā (4:3)</PresentationFormat>
  <Paragraphs>320</Paragraphs>
  <Slides>31</Slides>
  <Notes>17</Notes>
  <HiddenSlides>0</HiddenSlides>
  <MMClips>0</MMClips>
  <ScaleCrop>false</ScaleCrop>
  <HeadingPairs>
    <vt:vector size="6" baseType="variant">
      <vt:variant>
        <vt:lpstr>Lietotie fonti</vt:lpstr>
      </vt:variant>
      <vt:variant>
        <vt:i4>8</vt:i4>
      </vt:variant>
      <vt:variant>
        <vt:lpstr>Dizains</vt:lpstr>
      </vt:variant>
      <vt:variant>
        <vt:i4>1</vt:i4>
      </vt:variant>
      <vt:variant>
        <vt:lpstr>Slaidu virsraksti</vt:lpstr>
      </vt:variant>
      <vt:variant>
        <vt:i4>31</vt:i4>
      </vt:variant>
    </vt:vector>
  </HeadingPairs>
  <TitlesOfParts>
    <vt:vector size="40" baseType="lpstr">
      <vt:lpstr>Arial</vt:lpstr>
      <vt:lpstr>Calibri</vt:lpstr>
      <vt:lpstr>Calibri Light</vt:lpstr>
      <vt:lpstr>Courier New</vt:lpstr>
      <vt:lpstr>Segoe UI Light</vt:lpstr>
      <vt:lpstr>Times New Roman</vt:lpstr>
      <vt:lpstr>Verdana</vt:lpstr>
      <vt:lpstr>Wingdings</vt:lpstr>
      <vt:lpstr>89_Prezentacija_templateLV</vt:lpstr>
      <vt:lpstr>Lauksaimniecības nozares aktualitātes un izaicinājumi NAP 2021 - 2027 kontekstā</vt:lpstr>
      <vt:lpstr>Saturs</vt:lpstr>
      <vt:lpstr>PowerPoint prezentācija</vt:lpstr>
      <vt:lpstr>PowerPoint prezentācija</vt:lpstr>
      <vt:lpstr>PowerPoint prezentācija</vt:lpstr>
      <vt:lpstr>PowerPoint prezentācija</vt:lpstr>
      <vt:lpstr>PowerPoint prezentācija</vt:lpstr>
      <vt:lpstr>1.6 Pārtikas un lauksaimniecības produktu un koku un koku izstrādājumu eksports, milj. EUR</vt:lpstr>
      <vt:lpstr>PowerPoint prezentācija</vt:lpstr>
      <vt:lpstr>Saturs</vt:lpstr>
      <vt:lpstr>PowerPoint prezentācija</vt:lpstr>
      <vt:lpstr>PowerPoint prezentācija</vt:lpstr>
      <vt:lpstr>PowerPoint prezentācija</vt:lpstr>
      <vt:lpstr>Saturs</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3.8 Kas ir bioekonomika?</vt:lpstr>
      <vt:lpstr>3.9 Bioekonomikas mērķi LIBRA mērķi ir īstenojami trīs galvenajās jomās: </vt:lpstr>
      <vt:lpstr>PowerPoint prezentācija</vt:lpstr>
      <vt:lpstr>PowerPoint prezentācija</vt:lpstr>
      <vt:lpstr>PowerPoint prezentācija</vt:lpstr>
      <vt:lpstr>Saturs</vt:lpstr>
      <vt:lpstr>PowerPoint prezentācija</vt:lpstr>
      <vt:lpstr>PowerPoint prezentācija</vt:lpstr>
      <vt:lpstr>PowerPoint prezentācija</vt:lpstr>
      <vt:lpstr>PowerPoint prezentācija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Dagnija</dc:creator>
  <cp:lastModifiedBy>Jānis Šnakšis</cp:lastModifiedBy>
  <cp:revision>312</cp:revision>
  <cp:lastPrinted>2019-03-26T12:59:05Z</cp:lastPrinted>
  <dcterms:created xsi:type="dcterms:W3CDTF">2014-11-20T14:46:47Z</dcterms:created>
  <dcterms:modified xsi:type="dcterms:W3CDTF">2019-03-27T07:23:53Z</dcterms:modified>
</cp:coreProperties>
</file>